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53"/>
  </p:notesMasterIdLst>
  <p:sldIdLst>
    <p:sldId id="256" r:id="rId2"/>
    <p:sldId id="257" r:id="rId3"/>
    <p:sldId id="286" r:id="rId4"/>
    <p:sldId id="312" r:id="rId5"/>
    <p:sldId id="319" r:id="rId6"/>
    <p:sldId id="307" r:id="rId7"/>
    <p:sldId id="259" r:id="rId8"/>
    <p:sldId id="317" r:id="rId9"/>
    <p:sldId id="327" r:id="rId10"/>
    <p:sldId id="266" r:id="rId11"/>
    <p:sldId id="320" r:id="rId12"/>
    <p:sldId id="303" r:id="rId13"/>
    <p:sldId id="316" r:id="rId14"/>
    <p:sldId id="306" r:id="rId15"/>
    <p:sldId id="322" r:id="rId16"/>
    <p:sldId id="275" r:id="rId17"/>
    <p:sldId id="269" r:id="rId18"/>
    <p:sldId id="323" r:id="rId19"/>
    <p:sldId id="278" r:id="rId20"/>
    <p:sldId id="279" r:id="rId21"/>
    <p:sldId id="280" r:id="rId22"/>
    <p:sldId id="294" r:id="rId23"/>
    <p:sldId id="302" r:id="rId24"/>
    <p:sldId id="328" r:id="rId25"/>
    <p:sldId id="281" r:id="rId26"/>
    <p:sldId id="329" r:id="rId27"/>
    <p:sldId id="330" r:id="rId28"/>
    <p:sldId id="283" r:id="rId29"/>
    <p:sldId id="28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285" r:id="rId38"/>
    <p:sldId id="324" r:id="rId39"/>
    <p:sldId id="325" r:id="rId40"/>
    <p:sldId id="326" r:id="rId41"/>
    <p:sldId id="289" r:id="rId42"/>
    <p:sldId id="287" r:id="rId43"/>
    <p:sldId id="288" r:id="rId44"/>
    <p:sldId id="290" r:id="rId45"/>
    <p:sldId id="291" r:id="rId46"/>
    <p:sldId id="292" r:id="rId47"/>
    <p:sldId id="293" r:id="rId48"/>
    <p:sldId id="310" r:id="rId49"/>
    <p:sldId id="314" r:id="rId50"/>
    <p:sldId id="331" r:id="rId51"/>
    <p:sldId id="25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2"/>
    <p:restoredTop sz="93124"/>
  </p:normalViewPr>
  <p:slideViewPr>
    <p:cSldViewPr snapToGrid="0">
      <p:cViewPr varScale="1">
        <p:scale>
          <a:sx n="115" d="100"/>
          <a:sy n="115" d="100"/>
        </p:scale>
        <p:origin x="240" y="92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8E0E0-B4D1-419C-8F02-D35168DE4F3F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350733-0D80-411E-841B-AA7D5B8B9583}">
      <dgm:prSet custT="1"/>
      <dgm:spPr/>
      <dgm:t>
        <a:bodyPr/>
        <a:lstStyle/>
        <a:p>
          <a:r>
            <a:rPr lang="en-US" sz="2400" b="1" dirty="0">
              <a:latin typeface="Sitka Banner" pitchFamily="2" charset="0"/>
            </a:rPr>
            <a:t>Handle high-dimensional problems</a:t>
          </a:r>
          <a:endParaRPr lang="en-US" sz="2400" dirty="0">
            <a:latin typeface="Sitka Banner" pitchFamily="2" charset="0"/>
          </a:endParaRPr>
        </a:p>
      </dgm:t>
    </dgm:pt>
    <dgm:pt modelId="{F4ADF738-F22D-496C-9E8C-0D9E977CE4C7}" type="parTrans" cxnId="{D9E1EE7A-304A-4CC6-86B1-76605795E6DC}">
      <dgm:prSet/>
      <dgm:spPr/>
      <dgm:t>
        <a:bodyPr/>
        <a:lstStyle/>
        <a:p>
          <a:endParaRPr lang="en-US"/>
        </a:p>
      </dgm:t>
    </dgm:pt>
    <dgm:pt modelId="{C0C4AA93-9E7C-4884-9BA9-0DFC1F0DB262}" type="sibTrans" cxnId="{D9E1EE7A-304A-4CC6-86B1-76605795E6DC}">
      <dgm:prSet/>
      <dgm:spPr/>
      <dgm:t>
        <a:bodyPr/>
        <a:lstStyle/>
        <a:p>
          <a:endParaRPr lang="en-US"/>
        </a:p>
      </dgm:t>
    </dgm:pt>
    <dgm:pt modelId="{4EC52EE4-72EF-4E0E-8581-62D0A4A93DDC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Mesh-free</a:t>
          </a:r>
        </a:p>
      </dgm:t>
    </dgm:pt>
    <dgm:pt modelId="{4A989F3B-1934-4960-B4BD-71D82442B428}" type="parTrans" cxnId="{39D7B799-C733-4AFE-8D94-AD8B105FDE9A}">
      <dgm:prSet/>
      <dgm:spPr/>
      <dgm:t>
        <a:bodyPr/>
        <a:lstStyle/>
        <a:p>
          <a:endParaRPr lang="en-US"/>
        </a:p>
      </dgm:t>
    </dgm:pt>
    <dgm:pt modelId="{A6A2662B-1863-4652-95D0-E153FC15BF8B}" type="sibTrans" cxnId="{39D7B799-C733-4AFE-8D94-AD8B105FDE9A}">
      <dgm:prSet/>
      <dgm:spPr/>
      <dgm:t>
        <a:bodyPr/>
        <a:lstStyle/>
        <a:p>
          <a:endParaRPr lang="en-US"/>
        </a:p>
      </dgm:t>
    </dgm:pt>
    <dgm:pt modelId="{FAE4EBD5-BF84-4155-AA0A-BD3FDE57320E}">
      <dgm:prSet custT="1"/>
      <dgm:spPr/>
      <dgm:t>
        <a:bodyPr/>
        <a:lstStyle/>
        <a:p>
          <a:r>
            <a:rPr lang="en-US" sz="2400" b="1" dirty="0">
              <a:latin typeface="Sitka Banner" pitchFamily="2" charset="0"/>
            </a:rPr>
            <a:t>Fast pricing &amp; Greeks after training</a:t>
          </a:r>
          <a:endParaRPr lang="en-US" sz="2400" dirty="0">
            <a:latin typeface="Sitka Banner" pitchFamily="2" charset="0"/>
          </a:endParaRPr>
        </a:p>
      </dgm:t>
    </dgm:pt>
    <dgm:pt modelId="{0067565A-1605-4211-8193-3E75335ABA12}" type="parTrans" cxnId="{2217705E-A867-42A0-AF3B-799A59A6948F}">
      <dgm:prSet/>
      <dgm:spPr/>
      <dgm:t>
        <a:bodyPr/>
        <a:lstStyle/>
        <a:p>
          <a:endParaRPr lang="en-US"/>
        </a:p>
      </dgm:t>
    </dgm:pt>
    <dgm:pt modelId="{E091208B-2D9A-47D3-A786-8DC0D16AF1F6}" type="sibTrans" cxnId="{2217705E-A867-42A0-AF3B-799A59A6948F}">
      <dgm:prSet/>
      <dgm:spPr/>
      <dgm:t>
        <a:bodyPr/>
        <a:lstStyle/>
        <a:p>
          <a:endParaRPr lang="en-US"/>
        </a:p>
      </dgm:t>
    </dgm:pt>
    <dgm:pt modelId="{B0AFE39F-BDD0-4EC2-B0A9-B5E654496E38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Acts like a closed-form engine</a:t>
          </a:r>
        </a:p>
      </dgm:t>
    </dgm:pt>
    <dgm:pt modelId="{7A33B164-A8D6-4FE3-98B9-13884E3CD410}" type="parTrans" cxnId="{CAD7567A-A2C5-4C0F-9469-0D36700EB193}">
      <dgm:prSet/>
      <dgm:spPr/>
      <dgm:t>
        <a:bodyPr/>
        <a:lstStyle/>
        <a:p>
          <a:endParaRPr lang="en-US"/>
        </a:p>
      </dgm:t>
    </dgm:pt>
    <dgm:pt modelId="{F042976A-D441-4012-8021-E7ACA1430194}" type="sibTrans" cxnId="{CAD7567A-A2C5-4C0F-9469-0D36700EB193}">
      <dgm:prSet/>
      <dgm:spPr/>
      <dgm:t>
        <a:bodyPr/>
        <a:lstStyle/>
        <a:p>
          <a:endParaRPr lang="en-US"/>
        </a:p>
      </dgm:t>
    </dgm:pt>
    <dgm:pt modelId="{D3314DCC-8B93-44CB-82DB-8AFC2D48674B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Much smoother than MC estimates</a:t>
          </a:r>
        </a:p>
      </dgm:t>
    </dgm:pt>
    <dgm:pt modelId="{87E555C7-6E67-45F5-9C0B-940DDF832A18}" type="parTrans" cxnId="{F070B96E-7FEC-4E36-86D3-6615C2D190A8}">
      <dgm:prSet/>
      <dgm:spPr/>
      <dgm:t>
        <a:bodyPr/>
        <a:lstStyle/>
        <a:p>
          <a:endParaRPr lang="en-US"/>
        </a:p>
      </dgm:t>
    </dgm:pt>
    <dgm:pt modelId="{00088836-AF92-42E4-8A4C-2D5E1A9C4F85}" type="sibTrans" cxnId="{F070B96E-7FEC-4E36-86D3-6615C2D190A8}">
      <dgm:prSet/>
      <dgm:spPr/>
      <dgm:t>
        <a:bodyPr/>
        <a:lstStyle/>
        <a:p>
          <a:endParaRPr lang="en-US"/>
        </a:p>
      </dgm:t>
    </dgm:pt>
    <dgm:pt modelId="{0338E3E5-A460-435F-B3F5-BBDD5ABF1D3C}">
      <dgm:prSet custT="1"/>
      <dgm:spPr/>
      <dgm:t>
        <a:bodyPr/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Sitka Banner" pitchFamily="2" charset="0"/>
              <a:ea typeface="+mn-ea"/>
              <a:cs typeface="+mn-cs"/>
            </a:rPr>
            <a:t>General and Reusable Solver Architecture</a:t>
          </a:r>
          <a:endParaRPr lang="en-US" sz="2400" b="1" kern="1200" dirty="0">
            <a:latin typeface="Sitka Banner" pitchFamily="2" charset="0"/>
            <a:ea typeface="+mn-ea"/>
            <a:cs typeface="+mn-cs"/>
          </a:endParaRPr>
        </a:p>
      </dgm:t>
    </dgm:pt>
    <dgm:pt modelId="{3AE3C40B-9068-49DE-AE4E-07D9EA2C6703}" type="parTrans" cxnId="{8840608C-2303-41F1-9211-E33EDEEE745C}">
      <dgm:prSet/>
      <dgm:spPr/>
      <dgm:t>
        <a:bodyPr/>
        <a:lstStyle/>
        <a:p>
          <a:endParaRPr lang="en-US"/>
        </a:p>
      </dgm:t>
    </dgm:pt>
    <dgm:pt modelId="{51817ACB-FC93-432F-B47F-F09E73F03E09}" type="sibTrans" cxnId="{8840608C-2303-41F1-9211-E33EDEEE745C}">
      <dgm:prSet/>
      <dgm:spPr/>
      <dgm:t>
        <a:bodyPr/>
        <a:lstStyle/>
        <a:p>
          <a:endParaRPr lang="en-US"/>
        </a:p>
      </dgm:t>
    </dgm:pt>
    <dgm:pt modelId="{6472AD27-1936-4DB0-8CBF-0511DF267530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From 1D to 2D needs minimal code change</a:t>
          </a:r>
        </a:p>
      </dgm:t>
    </dgm:pt>
    <dgm:pt modelId="{9B9AB00E-29F6-425A-B508-5A723867B083}" type="parTrans" cxnId="{80E03796-382A-4865-B278-7B613D662C8C}">
      <dgm:prSet/>
      <dgm:spPr/>
      <dgm:t>
        <a:bodyPr/>
        <a:lstStyle/>
        <a:p>
          <a:endParaRPr lang="en-US"/>
        </a:p>
      </dgm:t>
    </dgm:pt>
    <dgm:pt modelId="{B275EDD6-4E5B-4994-9C47-AEDAE504047B}" type="sibTrans" cxnId="{80E03796-382A-4865-B278-7B613D662C8C}">
      <dgm:prSet/>
      <dgm:spPr/>
      <dgm:t>
        <a:bodyPr/>
        <a:lstStyle/>
        <a:p>
          <a:endParaRPr lang="en-US"/>
        </a:p>
      </dgm:t>
    </dgm:pt>
    <dgm:pt modelId="{982D59F5-A98B-4A8C-9057-A31A45762EF0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Just update objective and retrain the same network</a:t>
          </a:r>
        </a:p>
      </dgm:t>
    </dgm:pt>
    <dgm:pt modelId="{2829E181-3CC2-4BF5-B409-CA7472936020}" type="parTrans" cxnId="{F9ED4331-FE4C-4A88-88E7-9849E75BDF23}">
      <dgm:prSet/>
      <dgm:spPr/>
      <dgm:t>
        <a:bodyPr/>
        <a:lstStyle/>
        <a:p>
          <a:endParaRPr lang="en-US"/>
        </a:p>
      </dgm:t>
    </dgm:pt>
    <dgm:pt modelId="{82B97C06-E627-40BF-8D0C-285FD88F1A27}" type="sibTrans" cxnId="{F9ED4331-FE4C-4A88-88E7-9849E75BDF23}">
      <dgm:prSet/>
      <dgm:spPr/>
      <dgm:t>
        <a:bodyPr/>
        <a:lstStyle/>
        <a:p>
          <a:endParaRPr lang="en-US"/>
        </a:p>
      </dgm:t>
    </dgm:pt>
    <dgm:pt modelId="{6FEB599E-D8B8-EF4C-829A-006EA06517E8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Successfully applied to 200D</a:t>
          </a:r>
          <a:r>
            <a:rPr lang="en-US" altLang="zh-CN" sz="2000" dirty="0">
              <a:latin typeface="Sitka Banner" pitchFamily="2" charset="0"/>
            </a:rPr>
            <a:t>+</a:t>
          </a:r>
          <a:r>
            <a:rPr lang="en-US" sz="2000" dirty="0">
              <a:latin typeface="Sitka Banner" pitchFamily="2" charset="0"/>
            </a:rPr>
            <a:t> problems in literature</a:t>
          </a:r>
        </a:p>
      </dgm:t>
    </dgm:pt>
    <dgm:pt modelId="{517F78BE-03D2-A842-96EF-A47DAE1B3936}" type="parTrans" cxnId="{B4183471-CB0A-1E4E-ADE2-39F9256A8122}">
      <dgm:prSet/>
      <dgm:spPr/>
      <dgm:t>
        <a:bodyPr/>
        <a:lstStyle/>
        <a:p>
          <a:endParaRPr lang="zh-CN" altLang="en-US"/>
        </a:p>
      </dgm:t>
    </dgm:pt>
    <dgm:pt modelId="{C7DBC5C6-F5F6-7149-89E0-DF4251D4F115}" type="sibTrans" cxnId="{B4183471-CB0A-1E4E-ADE2-39F9256A8122}">
      <dgm:prSet/>
      <dgm:spPr/>
      <dgm:t>
        <a:bodyPr/>
        <a:lstStyle/>
        <a:p>
          <a:endParaRPr lang="zh-CN" altLang="en-US"/>
        </a:p>
      </dgm:t>
    </dgm:pt>
    <dgm:pt modelId="{686ACB5F-BB17-EC40-AE43-AFD51D7283FC}" type="pres">
      <dgm:prSet presAssocID="{4128E0E0-B4D1-419C-8F02-D35168DE4F3F}" presName="linear" presStyleCnt="0">
        <dgm:presLayoutVars>
          <dgm:animLvl val="lvl"/>
          <dgm:resizeHandles val="exact"/>
        </dgm:presLayoutVars>
      </dgm:prSet>
      <dgm:spPr/>
    </dgm:pt>
    <dgm:pt modelId="{940E8D4A-711B-AC47-B3CE-DBEFE09F5107}" type="pres">
      <dgm:prSet presAssocID="{B6350733-0D80-411E-841B-AA7D5B8B958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FF42E1C-5F98-EE41-A165-4E91F1A55830}" type="pres">
      <dgm:prSet presAssocID="{B6350733-0D80-411E-841B-AA7D5B8B9583}" presName="childText" presStyleLbl="revTx" presStyleIdx="0" presStyleCnt="3">
        <dgm:presLayoutVars>
          <dgm:bulletEnabled val="1"/>
        </dgm:presLayoutVars>
      </dgm:prSet>
      <dgm:spPr/>
    </dgm:pt>
    <dgm:pt modelId="{4E38ABDB-7AB0-6646-9568-A2827264C39F}" type="pres">
      <dgm:prSet presAssocID="{FAE4EBD5-BF84-4155-AA0A-BD3FDE57320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B54F052-67A4-804D-BD12-1E8671ECCFEB}" type="pres">
      <dgm:prSet presAssocID="{FAE4EBD5-BF84-4155-AA0A-BD3FDE57320E}" presName="childText" presStyleLbl="revTx" presStyleIdx="1" presStyleCnt="3">
        <dgm:presLayoutVars>
          <dgm:bulletEnabled val="1"/>
        </dgm:presLayoutVars>
      </dgm:prSet>
      <dgm:spPr/>
    </dgm:pt>
    <dgm:pt modelId="{B1D1715D-5230-D347-89AB-16A36EC1A0EF}" type="pres">
      <dgm:prSet presAssocID="{0338E3E5-A460-435F-B3F5-BBDD5ABF1D3C}" presName="parentText" presStyleLbl="node1" presStyleIdx="2" presStyleCnt="3" custLinFactNeighborY="2718">
        <dgm:presLayoutVars>
          <dgm:chMax val="0"/>
          <dgm:bulletEnabled val="1"/>
        </dgm:presLayoutVars>
      </dgm:prSet>
      <dgm:spPr/>
    </dgm:pt>
    <dgm:pt modelId="{A6FF2B0B-CDBA-2842-BC70-E6EBBAA6D03B}" type="pres">
      <dgm:prSet presAssocID="{0338E3E5-A460-435F-B3F5-BBDD5ABF1D3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B05401D-FEAD-5A48-8FF8-1169D2778AB2}" type="presOf" srcId="{FAE4EBD5-BF84-4155-AA0A-BD3FDE57320E}" destId="{4E38ABDB-7AB0-6646-9568-A2827264C39F}" srcOrd="0" destOrd="0" presId="urn:microsoft.com/office/officeart/2005/8/layout/vList2"/>
    <dgm:cxn modelId="{F9ED4331-FE4C-4A88-88E7-9849E75BDF23}" srcId="{0338E3E5-A460-435F-B3F5-BBDD5ABF1D3C}" destId="{982D59F5-A98B-4A8C-9057-A31A45762EF0}" srcOrd="1" destOrd="0" parTransId="{2829E181-3CC2-4BF5-B409-CA7472936020}" sibTransId="{82B97C06-E627-40BF-8D0C-285FD88F1A27}"/>
    <dgm:cxn modelId="{2217705E-A867-42A0-AF3B-799A59A6948F}" srcId="{4128E0E0-B4D1-419C-8F02-D35168DE4F3F}" destId="{FAE4EBD5-BF84-4155-AA0A-BD3FDE57320E}" srcOrd="1" destOrd="0" parTransId="{0067565A-1605-4211-8193-3E75335ABA12}" sibTransId="{E091208B-2D9A-47D3-A786-8DC0D16AF1F6}"/>
    <dgm:cxn modelId="{F070B96E-7FEC-4E36-86D3-6615C2D190A8}" srcId="{FAE4EBD5-BF84-4155-AA0A-BD3FDE57320E}" destId="{D3314DCC-8B93-44CB-82DB-8AFC2D48674B}" srcOrd="1" destOrd="0" parTransId="{87E555C7-6E67-45F5-9C0B-940DDF832A18}" sibTransId="{00088836-AF92-42E4-8A4C-2D5E1A9C4F85}"/>
    <dgm:cxn modelId="{DBEE1371-CD2C-4147-9B1F-75198A05DA96}" type="presOf" srcId="{B6350733-0D80-411E-841B-AA7D5B8B9583}" destId="{940E8D4A-711B-AC47-B3CE-DBEFE09F5107}" srcOrd="0" destOrd="0" presId="urn:microsoft.com/office/officeart/2005/8/layout/vList2"/>
    <dgm:cxn modelId="{B4183471-CB0A-1E4E-ADE2-39F9256A8122}" srcId="{B6350733-0D80-411E-841B-AA7D5B8B9583}" destId="{6FEB599E-D8B8-EF4C-829A-006EA06517E8}" srcOrd="1" destOrd="0" parTransId="{517F78BE-03D2-A842-96EF-A47DAE1B3936}" sibTransId="{C7DBC5C6-F5F6-7149-89E0-DF4251D4F115}"/>
    <dgm:cxn modelId="{E6E99B78-2751-524F-8B35-F276E593ADF0}" type="presOf" srcId="{4EC52EE4-72EF-4E0E-8581-62D0A4A93DDC}" destId="{7FF42E1C-5F98-EE41-A165-4E91F1A55830}" srcOrd="0" destOrd="0" presId="urn:microsoft.com/office/officeart/2005/8/layout/vList2"/>
    <dgm:cxn modelId="{CAD7567A-A2C5-4C0F-9469-0D36700EB193}" srcId="{FAE4EBD5-BF84-4155-AA0A-BD3FDE57320E}" destId="{B0AFE39F-BDD0-4EC2-B0A9-B5E654496E38}" srcOrd="0" destOrd="0" parTransId="{7A33B164-A8D6-4FE3-98B9-13884E3CD410}" sibTransId="{F042976A-D441-4012-8021-E7ACA1430194}"/>
    <dgm:cxn modelId="{D9E1EE7A-304A-4CC6-86B1-76605795E6DC}" srcId="{4128E0E0-B4D1-419C-8F02-D35168DE4F3F}" destId="{B6350733-0D80-411E-841B-AA7D5B8B9583}" srcOrd="0" destOrd="0" parTransId="{F4ADF738-F22D-496C-9E8C-0D9E977CE4C7}" sibTransId="{C0C4AA93-9E7C-4884-9BA9-0DFC1F0DB262}"/>
    <dgm:cxn modelId="{5345F77B-8ADA-104C-A6C1-2C9EF752A126}" type="presOf" srcId="{6472AD27-1936-4DB0-8CBF-0511DF267530}" destId="{A6FF2B0B-CDBA-2842-BC70-E6EBBAA6D03B}" srcOrd="0" destOrd="0" presId="urn:microsoft.com/office/officeart/2005/8/layout/vList2"/>
    <dgm:cxn modelId="{8840608C-2303-41F1-9211-E33EDEEE745C}" srcId="{4128E0E0-B4D1-419C-8F02-D35168DE4F3F}" destId="{0338E3E5-A460-435F-B3F5-BBDD5ABF1D3C}" srcOrd="2" destOrd="0" parTransId="{3AE3C40B-9068-49DE-AE4E-07D9EA2C6703}" sibTransId="{51817ACB-FC93-432F-B47F-F09E73F03E09}"/>
    <dgm:cxn modelId="{80E03796-382A-4865-B278-7B613D662C8C}" srcId="{0338E3E5-A460-435F-B3F5-BBDD5ABF1D3C}" destId="{6472AD27-1936-4DB0-8CBF-0511DF267530}" srcOrd="0" destOrd="0" parTransId="{9B9AB00E-29F6-425A-B508-5A723867B083}" sibTransId="{B275EDD6-4E5B-4994-9C47-AEDAE504047B}"/>
    <dgm:cxn modelId="{39D7B799-C733-4AFE-8D94-AD8B105FDE9A}" srcId="{B6350733-0D80-411E-841B-AA7D5B8B9583}" destId="{4EC52EE4-72EF-4E0E-8581-62D0A4A93DDC}" srcOrd="0" destOrd="0" parTransId="{4A989F3B-1934-4960-B4BD-71D82442B428}" sibTransId="{A6A2662B-1863-4652-95D0-E153FC15BF8B}"/>
    <dgm:cxn modelId="{52D40CA7-CE51-4740-B3D3-A7AD88188E15}" type="presOf" srcId="{B0AFE39F-BDD0-4EC2-B0A9-B5E654496E38}" destId="{3B54F052-67A4-804D-BD12-1E8671ECCFEB}" srcOrd="0" destOrd="0" presId="urn:microsoft.com/office/officeart/2005/8/layout/vList2"/>
    <dgm:cxn modelId="{83DD98AD-61E1-FE4B-A072-3B444A08800A}" type="presOf" srcId="{6FEB599E-D8B8-EF4C-829A-006EA06517E8}" destId="{7FF42E1C-5F98-EE41-A165-4E91F1A55830}" srcOrd="0" destOrd="1" presId="urn:microsoft.com/office/officeart/2005/8/layout/vList2"/>
    <dgm:cxn modelId="{4805D4CF-187C-BF45-BDCD-7AD316256853}" type="presOf" srcId="{0338E3E5-A460-435F-B3F5-BBDD5ABF1D3C}" destId="{B1D1715D-5230-D347-89AB-16A36EC1A0EF}" srcOrd="0" destOrd="0" presId="urn:microsoft.com/office/officeart/2005/8/layout/vList2"/>
    <dgm:cxn modelId="{1A83DBF8-4D16-C244-B5C7-533AA496A9D3}" type="presOf" srcId="{4128E0E0-B4D1-419C-8F02-D35168DE4F3F}" destId="{686ACB5F-BB17-EC40-AE43-AFD51D7283FC}" srcOrd="0" destOrd="0" presId="urn:microsoft.com/office/officeart/2005/8/layout/vList2"/>
    <dgm:cxn modelId="{33867FF9-37FF-FF41-A2C8-BD128B6295AD}" type="presOf" srcId="{982D59F5-A98B-4A8C-9057-A31A45762EF0}" destId="{A6FF2B0B-CDBA-2842-BC70-E6EBBAA6D03B}" srcOrd="0" destOrd="1" presId="urn:microsoft.com/office/officeart/2005/8/layout/vList2"/>
    <dgm:cxn modelId="{4B3735FC-3789-C048-9582-CF93F7ED252C}" type="presOf" srcId="{D3314DCC-8B93-44CB-82DB-8AFC2D48674B}" destId="{3B54F052-67A4-804D-BD12-1E8671ECCFEB}" srcOrd="0" destOrd="1" presId="urn:microsoft.com/office/officeart/2005/8/layout/vList2"/>
    <dgm:cxn modelId="{17FEB231-F182-7647-9D5C-DC02FDFEFD47}" type="presParOf" srcId="{686ACB5F-BB17-EC40-AE43-AFD51D7283FC}" destId="{940E8D4A-711B-AC47-B3CE-DBEFE09F5107}" srcOrd="0" destOrd="0" presId="urn:microsoft.com/office/officeart/2005/8/layout/vList2"/>
    <dgm:cxn modelId="{51D251B7-8D36-864B-A7AB-F209BB489AF5}" type="presParOf" srcId="{686ACB5F-BB17-EC40-AE43-AFD51D7283FC}" destId="{7FF42E1C-5F98-EE41-A165-4E91F1A55830}" srcOrd="1" destOrd="0" presId="urn:microsoft.com/office/officeart/2005/8/layout/vList2"/>
    <dgm:cxn modelId="{890AD7D8-9916-E54F-867E-6B4E46583C6D}" type="presParOf" srcId="{686ACB5F-BB17-EC40-AE43-AFD51D7283FC}" destId="{4E38ABDB-7AB0-6646-9568-A2827264C39F}" srcOrd="2" destOrd="0" presId="urn:microsoft.com/office/officeart/2005/8/layout/vList2"/>
    <dgm:cxn modelId="{8478CE7A-914F-0647-8BD5-CF9B0604B069}" type="presParOf" srcId="{686ACB5F-BB17-EC40-AE43-AFD51D7283FC}" destId="{3B54F052-67A4-804D-BD12-1E8671ECCFEB}" srcOrd="3" destOrd="0" presId="urn:microsoft.com/office/officeart/2005/8/layout/vList2"/>
    <dgm:cxn modelId="{1F269BDD-9F7D-0B40-81B0-130A28CE571C}" type="presParOf" srcId="{686ACB5F-BB17-EC40-AE43-AFD51D7283FC}" destId="{B1D1715D-5230-D347-89AB-16A36EC1A0EF}" srcOrd="4" destOrd="0" presId="urn:microsoft.com/office/officeart/2005/8/layout/vList2"/>
    <dgm:cxn modelId="{2CFC38E7-EAB8-E744-B840-EB560AEA89F9}" type="presParOf" srcId="{686ACB5F-BB17-EC40-AE43-AFD51D7283FC}" destId="{A6FF2B0B-CDBA-2842-BC70-E6EBBAA6D03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E8D4A-711B-AC47-B3CE-DBEFE09F5107}">
      <dsp:nvSpPr>
        <dsp:cNvPr id="0" name=""/>
        <dsp:cNvSpPr/>
      </dsp:nvSpPr>
      <dsp:spPr>
        <a:xfrm>
          <a:off x="0" y="51241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itka Banner" pitchFamily="2" charset="0"/>
            </a:rPr>
            <a:t>Handle high-dimensional problems</a:t>
          </a:r>
          <a:endParaRPr lang="en-US" sz="2400" kern="1200" dirty="0">
            <a:latin typeface="Sitka Banner" pitchFamily="2" charset="0"/>
          </a:endParaRPr>
        </a:p>
      </dsp:txBody>
      <dsp:txXfrm>
        <a:off x="35640" y="86881"/>
        <a:ext cx="10444320" cy="658800"/>
      </dsp:txXfrm>
    </dsp:sp>
    <dsp:sp modelId="{7FF42E1C-5F98-EE41-A165-4E91F1A55830}">
      <dsp:nvSpPr>
        <dsp:cNvPr id="0" name=""/>
        <dsp:cNvSpPr/>
      </dsp:nvSpPr>
      <dsp:spPr>
        <a:xfrm>
          <a:off x="0" y="781321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Mesh-free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Successfully applied to 200D</a:t>
          </a:r>
          <a:r>
            <a:rPr lang="en-US" altLang="zh-CN" sz="2000" kern="1200" dirty="0">
              <a:latin typeface="Sitka Banner" pitchFamily="2" charset="0"/>
            </a:rPr>
            <a:t>+</a:t>
          </a:r>
          <a:r>
            <a:rPr lang="en-US" sz="2000" kern="1200" dirty="0">
              <a:latin typeface="Sitka Banner" pitchFamily="2" charset="0"/>
            </a:rPr>
            <a:t> problems in literature</a:t>
          </a:r>
        </a:p>
      </dsp:txBody>
      <dsp:txXfrm>
        <a:off x="0" y="781321"/>
        <a:ext cx="10515600" cy="686205"/>
      </dsp:txXfrm>
    </dsp:sp>
    <dsp:sp modelId="{4E38ABDB-7AB0-6646-9568-A2827264C39F}">
      <dsp:nvSpPr>
        <dsp:cNvPr id="0" name=""/>
        <dsp:cNvSpPr/>
      </dsp:nvSpPr>
      <dsp:spPr>
        <a:xfrm>
          <a:off x="0" y="1467526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itka Banner" pitchFamily="2" charset="0"/>
            </a:rPr>
            <a:t>Fast pricing &amp; Greeks after training</a:t>
          </a:r>
          <a:endParaRPr lang="en-US" sz="2400" kern="1200" dirty="0">
            <a:latin typeface="Sitka Banner" pitchFamily="2" charset="0"/>
          </a:endParaRPr>
        </a:p>
      </dsp:txBody>
      <dsp:txXfrm>
        <a:off x="35640" y="1503166"/>
        <a:ext cx="10444320" cy="658800"/>
      </dsp:txXfrm>
    </dsp:sp>
    <dsp:sp modelId="{3B54F052-67A4-804D-BD12-1E8671ECCFEB}">
      <dsp:nvSpPr>
        <dsp:cNvPr id="0" name=""/>
        <dsp:cNvSpPr/>
      </dsp:nvSpPr>
      <dsp:spPr>
        <a:xfrm>
          <a:off x="0" y="2197606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Acts like a closed-form engine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Much smoother than MC estimates</a:t>
          </a:r>
        </a:p>
      </dsp:txBody>
      <dsp:txXfrm>
        <a:off x="0" y="2197606"/>
        <a:ext cx="10515600" cy="686205"/>
      </dsp:txXfrm>
    </dsp:sp>
    <dsp:sp modelId="{B1D1715D-5230-D347-89AB-16A36EC1A0EF}">
      <dsp:nvSpPr>
        <dsp:cNvPr id="0" name=""/>
        <dsp:cNvSpPr/>
      </dsp:nvSpPr>
      <dsp:spPr>
        <a:xfrm>
          <a:off x="0" y="2902462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Sitka Banner" pitchFamily="2" charset="0"/>
              <a:ea typeface="+mn-ea"/>
              <a:cs typeface="+mn-cs"/>
            </a:rPr>
            <a:t>General and Reusable Solver Architecture</a:t>
          </a:r>
          <a:endParaRPr lang="en-US" sz="2400" b="1" kern="1200" dirty="0">
            <a:latin typeface="Sitka Banner" pitchFamily="2" charset="0"/>
            <a:ea typeface="+mn-ea"/>
            <a:cs typeface="+mn-cs"/>
          </a:endParaRPr>
        </a:p>
      </dsp:txBody>
      <dsp:txXfrm>
        <a:off x="35640" y="2938102"/>
        <a:ext cx="10444320" cy="658800"/>
      </dsp:txXfrm>
    </dsp:sp>
    <dsp:sp modelId="{A6FF2B0B-CDBA-2842-BC70-E6EBBAA6D03B}">
      <dsp:nvSpPr>
        <dsp:cNvPr id="0" name=""/>
        <dsp:cNvSpPr/>
      </dsp:nvSpPr>
      <dsp:spPr>
        <a:xfrm>
          <a:off x="0" y="3613891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From 1D to 2D needs minimal code change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Just update objective and retrain the same network</a:t>
          </a:r>
        </a:p>
      </dsp:txBody>
      <dsp:txXfrm>
        <a:off x="0" y="3613891"/>
        <a:ext cx="10515600" cy="686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09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63 24575,'3'0'0,"3"0"0,-3 0 0,3 1 0,-5 0 0,1 0 0,0 0 0,0 0 0,-1 0 0,2 0 0,-2-1 0,1 1 0,-1 0 0,2 0 0,-3-1 0,2 2 0,-2-2 0,1 2 0,0-2 0,1 1 0,-1 0 0,1 0 0,-1-1 0,0 1 0,0 0 0,0 0 0,0-1 0,1 0 0,-1 0 0,0 2 0,-1-2 0,2 2 0,-2-2 0,3 1 0,-2 0 0,1 0 0,-1-1 0,1 0 0,-1 0 0,1 0 0,-1 0 0,1 0 0,-1 0 0,1 0 0,-1 0 0,0 1 0,-1 0 0,1 0 0,0 0 0,0 0 0,0 0 0,0-1 0,1 0 0,-1 0 0,-3 0 0,0 0 0,-3 0 0,3 0 0,0-1 0,0 0 0,0 0 0,-1 1 0,2 0 0,0-1 0,1 0 0,-2 0 0,1 0 0,-1 1 0,1 0 0,-2-1 0,2 0 0,-2 0 0,2 0 0,-1 0 0,1 0 0,0-1 0,-1 2 0,0-1 0,1 0 0,0 0 0,0 1 0,-2-2 0,2 2 0,-1-2 0,1 2 0,-2-1 0,3 0 0,-2-1 0,2 1 0,-1 0 0,0 1 0,-1-1 0,1 0 0,-1 0 0,1 1 0,0-1 0,1 0 0,0-1 0,0 1 0,0-2 0,-1 3 0,0-1 0,0 0 0,0 0 0,0-2 0,0 2 0,0-1 0,1 1 0,-2-2 0,2 2 0,-2-1 0,2 1 0,0-1 0,0 1 0,-1 0 0,0 0 0,0 0 0,0 0 0,1-2 0,0 2 0,0-2 0,0 1 0,0 0 0,0-1 0,0 1 0,0 0 0,0-1 0,0 1 0,0-1 0,0 1 0,0 1 0,0-2 0,0 2 0,0 4 0,0 0 0,0 4 0,0-4 0,0-1 0,0 2 0,0-2 0,0 3 0,0-3 0,0 0 0,0 0 0,0 0 0,0 0 0,0 0 0,0 0 0,0-1 0,0 2 0,0-2 0,0 2 0,0-2 0,0 2 0,0-3 0,0 3 0,0-2 0,0 2 0,0-1 0,0 0 0,0 0 0,0 0 0,0 0 0,0 0 0,0 0 0,0-1 0,0 1 0,0 0 0,0 0 0,0 0 0,0 0 0,0 0 0,0 0 0,0 0 0,0 0 0,0 1 0,0-1 0,0 0 0,0-1 0,0 2 0,0-2 0,0 2 0,0-2 0,0 2 0,0-2 0,0 4 0,0-4 0,0 5 0,0-4 0,0 0 0,0 1 0,0-1 0,0 1 0,0-1 0,0 0 0,0 0 0,0-1 0,-2 0 0,1 0 0,-3-1 0,3 0 0,-1 0 0,1 0 0,-2 0 0,2 0 0,-2 0 0,2 0 0,-2 0 0,1 0 0,1 0 0,-1 0 0,0 0 0,0 0 0,1 0 0,-2 0 0,3 0 0,-2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2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24575,'0'5'0,"0"1"0,0-3 0,0 1 0,0-1 0,0-1 0,0 0 0,0-1 0,1 1 0,-1-1 0,2 2 0,-2-2 0,1 1 0,0-1 0,0 2 0,-1-3 0,0 3 0,0-2 0,1 1 0,0-1 0,0 1 0,-1-1 0,0 1 0,0 0 0,0 0 0,0 0 0,2 0 0,-2 1 0,2-1 0,-2 0 0,0-1 0,0 2 0,0-2 0,0 2 0,0-2 0,0 1 0,0-1 0,0 1 0,0-1 0,-1 0 0,-1-1 0,1 0 0,-1-1 0,2 0 0,0-1 0,0 1 0,0-1 0,0 0 0,0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4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24575,'0'3'0,"0"1"0,0-3 0,1 2 0,0-2 0,0 2 0,1-2 0,-1 0 0,2 0 0,-2 1 0,0 0 0,0 0 0,0 0 0,0 0 0,-1-1 0,1 1 0,0-2 0,0 1 0,0 0 0,0 0 0,0-1 0,0 1 0,0 0 0,0 0 0,-1-1 0,2 1 0,-2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8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 24575,'3'0'0,"0"0"0,-2 0 0,2 0 0,-2 0 0,2 0 0,-2 0 0,1 0 0,0 0 0,-1 0 0,2 0 0,-3 0 0,2 0 0,0 0 0,0 0 0,-1-1 0,-1 1 0,1-2 0,1 2 0,-1 0 0,1-1 0,-2 0 0,1 0 0,0 1 0,1-2 0,-1 2 0,1-1 0,0 0 0,-1 1 0,1-1 0,-2 0 0,1 0 0,-1 1 0,3 0 0,-3 0 0,3 0 0,-3 0 0,2 0 0,0 0 0,0 0 0,-1 0 0,2 0 0,-3 0 0,3 0 0,-3 0 0,3 0 0,-2 0 0,1 0 0,0 0 0,-1 0 0,1 0 0,-2 0 0,3 0 0,-3 0 0,3 0 0,-2 0 0,1 0 0,-1 0 0,0 1 0,-1 0 0,2 0 0,-2-1 0,3 0 0,-2 0 0,1 0 0,0 0 0,0 0 0,1 0 0,-2 1 0,1 0 0,-1 0 0,0 0 0,1-1 0,-1 0 0,2 1 0,-2 0 0,1 0 0,-1-1 0,0 1 0,0 0 0,-1 1 0,0-2 0,0 3 0,0-3 0,0 3 0,0-2 0,0 1 0,0-1 0,0 2 0,0-2 0,0 1 0,-2-1 0,0 2 0,-1-2 0,0 2 0,1-2 0,1-1 0,-2 1 0,2 0 0,-1 1 0,0-2 0,0 1 0,0 0 0,0 0 0,1 0 0,-2 0 0,2 0 0,-2 1 0,2-1 0,-2 1 0,2-2 0,-4 2 0,3-1 0,-3 1 0,3-2 0,-1 2 0,2-2 0,-2 2 0,1-2 0,0 0 0,0 0 0,1 0 0,-1 0 0,0 0 0,1 1 0,1-1 0,-1 2 0,0-2 0,-2 0 0,3 0 0,-3 0 0,2 0 0,-2 0 0,1 0 0,0 0 0,0 0 0,1 0 0,0-2 0,1 2 0,0-3 0,0 3 0,0-3 0,0 2 0,0-3 0,1 1 0,1-1 0,0 0 0,0 2 0,0 0 0,0-1 0,0-1 0,1 0 0,-1 2 0,0-1 0,-1 2 0,0-1 0,0 0 0,1-2 0,-2 1 0,2-2 0,-1 4 0,0-2 0,0 2 0,0-2 0,-1 2 0,2-2 0,-2 2 0,2-2 0,-2 3 0,1-3 0,-1 1 0,2 0 0,-2 0 0,0 1 0,1 0 0,-1 0 0,2 0 0,-1-1 0,2 2 0,-1 0 0,0 0 0,0 0 0,-1 0 0,1 0 0,-1 0 0,1 0 0,-1 0 0,1 0 0,-1 0 0,1 0 0,-1 0 0,1 0 0,-1 0 0,1 0 0,-1 0 0,1 0 0,-2 0 0,3 0 0,-3 0 0,3 0 0,-1 0 0,0 0 0,0 0 0,-2 0 0,3 0 0,-3 0 0,2 2 0,-2-2 0,1 1 0,0 1 0,1-1 0,-1 0 0,1-1 0,-2 0 0,2 1 0,-2 1 0,0-1 0,0 2 0,0-3 0,0 3 0,0-3 0,0 3 0,0-3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22CAD-12C4-9344-A260-176C6DB0619B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15095-93D7-AF43-8B75-07249147B3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68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I’m Annie. Today I’d like to share with you how we can use neural networks to solve PDEs — specifically Feynman-Kac and Fokker-Planck type equations that show up frequently in pricing and risk models.</a:t>
            </a:r>
            <a:endParaRPr lang="en-US" altLang="zh-CN" b="0" dirty="0">
              <a:effectLst/>
            </a:endParaRPr>
          </a:p>
          <a:p>
            <a:pPr rtl="0"/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 is based on several deep learning methods applied in high-dimensional PDE settings — something that traditional solvers often struggle with.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15095-93D7-AF43-8B75-07249147B3F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91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F388-6B86-5248-ABBB-26DD7DA5D0AB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66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已经见过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是怎么样的 </a:t>
            </a:r>
            <a:r>
              <a:rPr kumimoji="1" lang="en-US" altLang="zh-CN" dirty="0" err="1"/>
              <a:t>dgm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的基础上做了哪些 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 接下来会具体讲这些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 每一个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都是因为什么原因比如说怎么符合</a:t>
            </a:r>
            <a:r>
              <a:rPr kumimoji="1" lang="en-US" altLang="zh-CN" dirty="0" err="1"/>
              <a:t>faymankac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pde</a:t>
            </a:r>
            <a:r>
              <a:rPr kumimoji="1" lang="zh-CN" altLang="en-US" dirty="0"/>
              <a:t> 所以做了这样的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（设计逻辑是什么）  对应着讲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15095-93D7-AF43-8B75-07249147B3F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72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33E5-2183-3F4A-9D10-52E07D85B3DE}" type="slidenum">
              <a:rPr lang="en-CN" smtClean="0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660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2c69bff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2c69bff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674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507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5181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195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625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735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879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454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537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878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376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3176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061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ubsonline.informs.org/doi/10.1287/mnsc.2022.0144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21999118305527" TargetMode="External"/><Relationship Id="rId2" Type="http://schemas.openxmlformats.org/officeDocument/2006/relationships/hyperlink" Target="https://doi.org/10.1073/pnas.171894211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ceedings.mlr.press/v145/zhai22a/zhai22a.pdf" TargetMode="External"/><Relationship Id="rId4" Type="http://schemas.openxmlformats.org/officeDocument/2006/relationships/hyperlink" Target="https://doi.org/10.1287/mnsc.2022.0144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10.175.9.240/dlpde/intro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customXml" Target="../ink/ink1.xml"/><Relationship Id="rId15" Type="http://schemas.openxmlformats.org/officeDocument/2006/relationships/image" Target="../media/image8.pn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7" Type="http://schemas.openxmlformats.org/officeDocument/2006/relationships/image" Target="../media/image90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slide" Target="slide4.xml"/><Relationship Id="rId4" Type="http://schemas.openxmlformats.org/officeDocument/2006/relationships/image" Target="../media/image310.png"/><Relationship Id="rId9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gif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AD3A-3840-8464-561A-EF7D97D68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267" y="990930"/>
            <a:ext cx="9385465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Sitka Banner" pitchFamily="2" charset="0"/>
                <a:cs typeface="Times New Roman" panose="02020603050405020304" pitchFamily="18" charset="0"/>
              </a:rPr>
              <a:t>Solving High-dimensional PDEs via Deep Learning</a:t>
            </a:r>
            <a:endParaRPr lang="en-CN" sz="5400" b="1" dirty="0">
              <a:latin typeface="Sitka Banner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AD144-781F-5369-4A6B-9A2910BF4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>
                <a:latin typeface="Sitka Banner" pitchFamily="2" charset="0"/>
                <a:cs typeface="Times New Roman" panose="02020603050405020304" pitchFamily="18" charset="0"/>
              </a:rPr>
              <a:t>Feynman-Kac and Fokker-Planck Equations</a:t>
            </a:r>
          </a:p>
          <a:p>
            <a:endParaRPr lang="en-CN" sz="2400" b="1" dirty="0">
              <a:latin typeface="Sitka Banner" pitchFamily="2" charset="0"/>
              <a:cs typeface="Times New Roman" panose="02020603050405020304" pitchFamily="18" charset="0"/>
            </a:endParaRPr>
          </a:p>
          <a:p>
            <a:r>
              <a:rPr lang="en-CN" dirty="0">
                <a:latin typeface="Sitka Banner" pitchFamily="2" charset="0"/>
                <a:cs typeface="Times New Roman" panose="02020603050405020304" pitchFamily="18" charset="0"/>
              </a:rPr>
              <a:t>TD</a:t>
            </a:r>
            <a:r>
              <a:rPr lang="zh-CN" altLang="en-US" dirty="0">
                <a:latin typeface="Sitka Banner" pitchFamily="2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itka Banner" pitchFamily="2" charset="0"/>
                <a:cs typeface="Times New Roman" panose="02020603050405020304" pitchFamily="18" charset="0"/>
              </a:rPr>
              <a:t>Securities · QMA</a:t>
            </a:r>
          </a:p>
          <a:p>
            <a:r>
              <a:rPr lang="en-CN" dirty="0">
                <a:latin typeface="Sitka Banner" pitchFamily="2" charset="0"/>
                <a:cs typeface="Times New Roman" panose="02020603050405020304" pitchFamily="18" charset="0"/>
              </a:rPr>
              <a:t>Annie Zhang</a:t>
            </a:r>
          </a:p>
        </p:txBody>
      </p:sp>
    </p:spTree>
    <p:extLst>
      <p:ext uri="{BB962C8B-B14F-4D97-AF65-F5344CB8AC3E}">
        <p14:creationId xmlns:p14="http://schemas.microsoft.com/office/powerpoint/2010/main" val="3813530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A1684-B665-2F6F-530E-F999AAC3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74653-214D-87F9-E4DF-0AFDD77C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76" y="586822"/>
            <a:ext cx="3732222" cy="1645920"/>
          </a:xfrm>
        </p:spPr>
        <p:txBody>
          <a:bodyPr>
            <a:normAutofit/>
          </a:bodyPr>
          <a:lstStyle/>
          <a:p>
            <a:r>
              <a:rPr lang="en-CN" sz="2400" b="1">
                <a:latin typeface="Sitka Banner" pitchFamily="2" charset="0"/>
              </a:rPr>
              <a:t>Result </a:t>
            </a:r>
            <a:r>
              <a:rPr lang="en-US" sz="2400" b="1" dirty="0">
                <a:latin typeface="Sitka Banner" pitchFamily="2" charset="0"/>
              </a:rPr>
              <a:t>-</a:t>
            </a:r>
            <a:r>
              <a:rPr lang="en-CN" sz="2400" b="1">
                <a:latin typeface="Sitka Banner" pitchFamily="2" charset="0"/>
              </a:rPr>
              <a:t> Different Parameters Setting</a:t>
            </a: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F586-7AE0-873B-72FC-F52FC22A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Sitka Banner" pitchFamily="2" charset="0"/>
              </a:rPr>
              <a:t>Generalized DGM accurately predicts option prices under varying parameters.</a:t>
            </a:r>
          </a:p>
          <a:p>
            <a:r>
              <a:rPr lang="en-US" sz="1800" dirty="0">
                <a:latin typeface="Sitka Banner" pitchFamily="2" charset="0"/>
              </a:rPr>
              <a:t>One model, many markets — achieving amortized inference and saving retraining time.</a:t>
            </a:r>
          </a:p>
        </p:txBody>
      </p:sp>
      <p:pic>
        <p:nvPicPr>
          <p:cNvPr id="9220" name="Picture 4" descr="图表, 折线图&#10;&#10;AI 生成的内容可能不正确。">
            <a:extLst>
              <a:ext uri="{FF2B5EF4-FFF2-40B4-BE49-F238E27FC236}">
                <a16:creationId xmlns:a16="http://schemas.microsoft.com/office/drawing/2014/main" id="{8C195CB7-D962-AF49-CF6A-DA4445DCC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r="1" b="4495"/>
          <a:stretch>
            <a:fillRect/>
          </a:stretch>
        </p:blipFill>
        <p:spPr bwMode="auto">
          <a:xfrm>
            <a:off x="558230" y="2734056"/>
            <a:ext cx="11163931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7BBE90-1B2F-E117-0A3D-C41F3473D2B1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77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E9E57-787E-7B24-8207-61BDCF31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5FD11A01-9A0C-0503-AA62-34E596F0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51" y="1346203"/>
            <a:ext cx="5893403" cy="3088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A1A9-D241-6BA7-4589-A921E81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</a:t>
            </a:r>
            <a:r>
              <a:rPr lang="en-US" sz="4000" b="1" dirty="0">
                <a:latin typeface="Sitka Banner" pitchFamily="2" charset="0"/>
              </a:rPr>
              <a:t> Network</a:t>
            </a:r>
            <a:r>
              <a:rPr lang="en-CN" sz="4000" b="1" dirty="0">
                <a:latin typeface="Sitka Banner" pitchFamily="2" charset="0"/>
              </a:rPr>
              <a:t> - SABR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57DCF7-0113-308F-9A16-FABAD080551A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36B832-2127-19B2-4B9F-C3F78AB72CE6}"/>
              </a:ext>
            </a:extLst>
          </p:cNvPr>
          <p:cNvCxnSpPr>
            <a:cxnSpLocks/>
          </p:cNvCxnSpPr>
          <p:nvPr/>
        </p:nvCxnSpPr>
        <p:spPr>
          <a:xfrm flipV="1">
            <a:off x="2602613" y="1835541"/>
            <a:ext cx="1" cy="30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D4AE6-2A73-8AD1-0680-15F5D38262B1}"/>
              </a:ext>
            </a:extLst>
          </p:cNvPr>
          <p:cNvSpPr txBox="1"/>
          <p:nvPr/>
        </p:nvSpPr>
        <p:spPr>
          <a:xfrm>
            <a:off x="2033914" y="1423529"/>
            <a:ext cx="14838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4987FB6-5ED8-19A6-162C-1B9CA20A9B52}"/>
              </a:ext>
            </a:extLst>
          </p:cNvPr>
          <p:cNvSpPr/>
          <p:nvPr/>
        </p:nvSpPr>
        <p:spPr>
          <a:xfrm rot="16200000">
            <a:off x="4069658" y="367017"/>
            <a:ext cx="217278" cy="351793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16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B580A2-4D13-1B4A-DDF2-C76A59C5AC35}"/>
              </a:ext>
            </a:extLst>
          </p:cNvPr>
          <p:cNvCxnSpPr>
            <a:cxnSpLocks/>
          </p:cNvCxnSpPr>
          <p:nvPr/>
        </p:nvCxnSpPr>
        <p:spPr>
          <a:xfrm>
            <a:off x="7092935" y="3192633"/>
            <a:ext cx="0" cy="7759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B15D9-55E8-5AB3-3D5E-226891E73566}"/>
              </a:ext>
            </a:extLst>
          </p:cNvPr>
          <p:cNvSpPr/>
          <p:nvPr/>
        </p:nvSpPr>
        <p:spPr>
          <a:xfrm>
            <a:off x="3355630" y="4219308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93F09-ACEC-3084-84AB-EF11AF7B991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510668" y="3814738"/>
            <a:ext cx="1597661" cy="4045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E667C-63ED-C3BE-2ACD-A1295011DB0D}"/>
              </a:ext>
            </a:extLst>
          </p:cNvPr>
          <p:cNvSpPr txBox="1"/>
          <p:nvPr/>
        </p:nvSpPr>
        <p:spPr>
          <a:xfrm>
            <a:off x="3586318" y="1711871"/>
            <a:ext cx="12382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2ED65E-13A2-970F-5522-0625B1F6A02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09565" y="3836963"/>
            <a:ext cx="798764" cy="3823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A6D3E-3186-C1DE-E367-3A7098E7D49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809262"/>
            <a:ext cx="878275" cy="4100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084569-DD9D-A6E7-B86D-810C06B3CDE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797966"/>
            <a:ext cx="1679913" cy="421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/>
              <p:nvPr/>
            </p:nvSpPr>
            <p:spPr>
              <a:xfrm>
                <a:off x="480980" y="5248079"/>
                <a:ext cx="2640807" cy="605991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itka Banner" pitchFamily="2" charset="0"/>
                  </a:rPr>
                  <a:t>Random Sample [t, F,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>
                    <a:latin typeface="Sitka Banner" pitchFamily="2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0" y="5248079"/>
                <a:ext cx="2640807" cy="605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BC83702-1BCE-8A07-A66D-638186F6D91A}"/>
              </a:ext>
            </a:extLst>
          </p:cNvPr>
          <p:cNvSpPr/>
          <p:nvPr/>
        </p:nvSpPr>
        <p:spPr>
          <a:xfrm>
            <a:off x="1005270" y="5032073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47504-9CAF-B30C-A4E6-55939E00AE31}"/>
              </a:ext>
            </a:extLst>
          </p:cNvPr>
          <p:cNvCxnSpPr>
            <a:cxnSpLocks/>
          </p:cNvCxnSpPr>
          <p:nvPr/>
        </p:nvCxnSpPr>
        <p:spPr>
          <a:xfrm flipV="1">
            <a:off x="1715487" y="4417434"/>
            <a:ext cx="0" cy="5749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84B91B-A97B-1AB5-712B-656D6D113539}"/>
              </a:ext>
            </a:extLst>
          </p:cNvPr>
          <p:cNvCxnSpPr>
            <a:cxnSpLocks/>
          </p:cNvCxnSpPr>
          <p:nvPr/>
        </p:nvCxnSpPr>
        <p:spPr>
          <a:xfrm>
            <a:off x="4198105" y="4430445"/>
            <a:ext cx="7326" cy="707196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1007C9-3B46-2463-EDA5-2208D8ADCA6B}"/>
              </a:ext>
            </a:extLst>
          </p:cNvPr>
          <p:cNvCxnSpPr>
            <a:cxnSpLocks/>
          </p:cNvCxnSpPr>
          <p:nvPr/>
        </p:nvCxnSpPr>
        <p:spPr>
          <a:xfrm flipH="1">
            <a:off x="2602614" y="5137641"/>
            <a:ext cx="1602817" cy="0"/>
          </a:xfrm>
          <a:prstGeom prst="straightConnector1">
            <a:avLst/>
          </a:prstGeom>
          <a:ln>
            <a:solidFill>
              <a:schemeClr val="accent6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93C4BA-7C62-8D96-F934-1EF510A3F431}"/>
              </a:ext>
            </a:extLst>
          </p:cNvPr>
          <p:cNvCxnSpPr>
            <a:cxnSpLocks/>
          </p:cNvCxnSpPr>
          <p:nvPr/>
        </p:nvCxnSpPr>
        <p:spPr>
          <a:xfrm flipH="1">
            <a:off x="4941818" y="4274684"/>
            <a:ext cx="17105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/>
              <p:nvPr/>
            </p:nvSpPr>
            <p:spPr>
              <a:xfrm>
                <a:off x="6282662" y="4219618"/>
                <a:ext cx="1956959" cy="49446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𝒃𝒐𝒖𝒏𝒅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𝒕𝒆𝒓𝒎</m:t>
                          </m:r>
                        </m:sub>
                      </m:sSub>
                    </m:oMath>
                  </m:oMathPara>
                </a14:m>
                <a:endParaRPr lang="en-CN" sz="12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62" y="4219618"/>
                <a:ext cx="1956959" cy="494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9654D5E-96D3-B6D3-5D4E-2426FD914429}"/>
              </a:ext>
            </a:extLst>
          </p:cNvPr>
          <p:cNvSpPr/>
          <p:nvPr/>
        </p:nvSpPr>
        <p:spPr>
          <a:xfrm>
            <a:off x="6652383" y="4000497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A35EDA-42AC-6B45-DC14-656C8735BA65}"/>
                  </a:ext>
                </a:extLst>
              </p:cNvPr>
              <p:cNvSpPr txBox="1"/>
              <p:nvPr/>
            </p:nvSpPr>
            <p:spPr>
              <a:xfrm>
                <a:off x="8335039" y="3213619"/>
                <a:ext cx="315346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PDE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Terminal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Boundary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𝐵𝑜𝑢𝑛𝑑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A35EDA-42AC-6B45-DC14-656C8735B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039" y="3213619"/>
                <a:ext cx="3153463" cy="2308324"/>
              </a:xfrm>
              <a:prstGeom prst="rect">
                <a:avLst/>
              </a:prstGeom>
              <a:blipFill>
                <a:blip r:embed="rId5"/>
                <a:stretch>
                  <a:fillRect l="-1205" t="-546" b="-38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/>
              <p:nvPr/>
            </p:nvSpPr>
            <p:spPr>
              <a:xfrm>
                <a:off x="6472738" y="2338923"/>
                <a:ext cx="195695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38" y="2338923"/>
                <a:ext cx="1956958" cy="215444"/>
              </a:xfrm>
              <a:prstGeom prst="rect">
                <a:avLst/>
              </a:prstGeom>
              <a:blipFill>
                <a:blip r:embed="rId7"/>
                <a:stretch>
                  <a:fillRect t="-22222" b="-2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E09DCF3-3860-D586-3BF4-CB9A220D4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6688" y="4714079"/>
            <a:ext cx="3030164" cy="430149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8EB360-2C6F-1FD4-AA0D-95B5901AD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1366" y="5542612"/>
            <a:ext cx="2640808" cy="622915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8D12F7B-7EDE-0044-508F-2E0BBDFEC5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0820" y="3684277"/>
            <a:ext cx="3644285" cy="5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9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1A9B579-E997-4DB0-5880-52D6B442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801" y="252848"/>
            <a:ext cx="4709137" cy="31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180F46D-F237-D3F3-6F6D-A60C1F29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4727" y="293375"/>
            <a:ext cx="4817273" cy="30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6B1BABC-8791-E630-400D-F020860F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53" y="3388473"/>
            <a:ext cx="9082100" cy="331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041E9D-D6DF-C502-15DF-45D2C372EEFA}"/>
              </a:ext>
            </a:extLst>
          </p:cNvPr>
          <p:cNvSpPr txBox="1"/>
          <p:nvPr/>
        </p:nvSpPr>
        <p:spPr>
          <a:xfrm>
            <a:off x="306453" y="1041722"/>
            <a:ext cx="26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itka Banner" pitchFamily="2" charset="0"/>
              </a:rPr>
              <a:t>Our generalized DGM matches Hagan’s Normal formula closely under different parameter settings at t = 0.</a:t>
            </a:r>
          </a:p>
          <a:p>
            <a:endParaRPr lang="en-CN" dirty="0">
              <a:latin typeface="Sitka Bann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DA887-C474-1046-D415-1BF3B26B699A}"/>
              </a:ext>
            </a:extLst>
          </p:cNvPr>
          <p:cNvSpPr txBox="1"/>
          <p:nvPr/>
        </p:nvSpPr>
        <p:spPr>
          <a:xfrm>
            <a:off x="9512185" y="4206171"/>
            <a:ext cx="26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itka Banner" pitchFamily="2" charset="0"/>
              </a:rPr>
              <a:t>Option prices predicted by the generalized DGM model closely match Hagan’s Normal approximation across multiple time points. </a:t>
            </a:r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A2288-5F5A-1820-2481-7EBA251C6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B03C-18F6-3F2E-831F-A9A31428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>
                <a:latin typeface="Sitka Banner" pitchFamily="2" charset="0"/>
              </a:rPr>
              <a:t>DG</a:t>
            </a:r>
            <a:r>
              <a:rPr lang="en-US" sz="4000" b="1" dirty="0">
                <a:latin typeface="Sitka Banner" pitchFamily="2" charset="0"/>
              </a:rPr>
              <a:t>M </a:t>
            </a:r>
            <a:r>
              <a:rPr lang="en-US" altLang="zh-CN" sz="4000" dirty="0">
                <a:latin typeface="Sitka Banner" pitchFamily="2" charset="0"/>
              </a:rPr>
              <a:t>-</a:t>
            </a:r>
            <a:r>
              <a:rPr lang="en-US" sz="4000" b="1" dirty="0">
                <a:latin typeface="Sitka Banner" pitchFamily="2" charset="0"/>
              </a:rPr>
              <a:t> </a:t>
            </a:r>
            <a:r>
              <a:rPr lang="en-CN" sz="4000" b="1">
                <a:latin typeface="Sitka Banner" pitchFamily="2" charset="0"/>
              </a:rPr>
              <a:t> Neural Network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A72B496-50C2-7ABD-94B6-8FE3EC04F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476858"/>
                  </p:ext>
                </p:extLst>
              </p:nvPr>
            </p:nvGraphicFramePr>
            <p:xfrm>
              <a:off x="1157741" y="1829733"/>
              <a:ext cx="9876517" cy="4192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1427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1908347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148380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170115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767815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369822">
                      <a:extLst>
                        <a:ext uri="{9D8B030D-6E8A-4147-A177-3AD203B41FA5}">
                          <a16:colId xmlns:a16="http://schemas.microsoft.com/office/drawing/2014/main" val="852915490"/>
                        </a:ext>
                      </a:extLst>
                    </a:gridCol>
                    <a:gridCol w="1490611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Sitka Banner" pitchFamily="2" charset="0"/>
                            </a:rPr>
                            <a:t># Neurons per Layer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5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S, K, r,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σ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) 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Oprion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≈6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(GPU)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7-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F,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α,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β,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ν,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ρ,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K)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≈11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400" dirty="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A72B496-50C2-7ABD-94B6-8FE3EC04F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476858"/>
                  </p:ext>
                </p:extLst>
              </p:nvPr>
            </p:nvGraphicFramePr>
            <p:xfrm>
              <a:off x="1157741" y="1829733"/>
              <a:ext cx="9876517" cy="4192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1427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1908347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148380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170115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767815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369822">
                      <a:extLst>
                        <a:ext uri="{9D8B030D-6E8A-4147-A177-3AD203B41FA5}">
                          <a16:colId xmlns:a16="http://schemas.microsoft.com/office/drawing/2014/main" val="852915490"/>
                        </a:ext>
                      </a:extLst>
                    </a:gridCol>
                    <a:gridCol w="1490611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Sitka Banner" pitchFamily="2" charset="0"/>
                            </a:rPr>
                            <a:t># Neurons per Layer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5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S, K, r,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σ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) 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Oprion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34369" marR="134369" marT="67185" marB="67185">
                        <a:blipFill>
                          <a:blip r:embed="rId2"/>
                          <a:stretch>
                            <a:fillRect l="-565812" t="-100000" r="-256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7-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F,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α,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β,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ν,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ρ,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K)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34369" marR="134369" marT="67185" marB="67185">
                        <a:blipFill>
                          <a:blip r:embed="rId2"/>
                          <a:stretch>
                            <a:fillRect l="-565812" t="-201818" r="-2564" b="-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257E7BB-F475-AB7C-3F71-6F2D85F1D44E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37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488C2-5286-D560-AC0B-596AACE15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D37D-CABC-D111-B2DA-A90629D5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90" y="1161288"/>
            <a:ext cx="4455778" cy="452628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Deep </a:t>
            </a:r>
            <a:r>
              <a:rPr lang="en-US" sz="3600" b="1" dirty="0" err="1">
                <a:latin typeface="Sitka Banner" pitchFamily="2" charset="0"/>
              </a:rPr>
              <a:t>Galerkin</a:t>
            </a:r>
            <a:r>
              <a:rPr lang="en-US" sz="3600" b="1" dirty="0">
                <a:latin typeface="Sitka Banner" pitchFamily="2" charset="0"/>
              </a:rPr>
              <a:t> Method</a:t>
            </a:r>
            <a:r>
              <a:rPr lang="en-US" altLang="zh-CN" sz="3600" b="1" dirty="0">
                <a:latin typeface="Sitka Banner" pitchFamily="2" charset="0"/>
              </a:rPr>
              <a:t> </a:t>
            </a:r>
            <a:br>
              <a:rPr lang="en-US" altLang="zh-CN" sz="3600" b="1" dirty="0">
                <a:latin typeface="Sitka Banner" pitchFamily="2" charset="0"/>
              </a:rPr>
            </a:br>
            <a:r>
              <a:rPr lang="en-US" altLang="zh-CN" sz="2000" dirty="0">
                <a:latin typeface="Sitka Banner" pitchFamily="2" charset="0"/>
              </a:rPr>
              <a:t>Fokker-Planck</a:t>
            </a:r>
            <a:br>
              <a:rPr lang="en-US" altLang="zh-CN" sz="2000" dirty="0">
                <a:latin typeface="Sitka Banner" pitchFamily="2" charset="0"/>
              </a:rPr>
            </a:br>
            <a:r>
              <a:rPr lang="en-US" altLang="zh-CN" sz="2000" i="1" dirty="0">
                <a:latin typeface="Sitka Banner" pitchFamily="2" charset="0"/>
                <a:hlinkClick r:id="rId2"/>
              </a:rPr>
              <a:t>(Su, Tretyakov, &amp; Newton, 2025)</a:t>
            </a:r>
            <a:br>
              <a:rPr lang="en-US" altLang="zh-CN" sz="2000" i="1" dirty="0">
                <a:latin typeface="Sitka Banner" pitchFamily="2" charset="0"/>
              </a:rPr>
            </a:br>
            <a:endParaRPr lang="en-CN" sz="2000" i="1" dirty="0">
              <a:latin typeface="Sitka Banner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1430AA-4DE2-7196-5835-5EE7F4447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830" y="1161288"/>
            <a:ext cx="6169555" cy="5134478"/>
          </a:xfrm>
        </p:spPr>
        <p:txBody>
          <a:bodyPr>
            <a:normAutofit/>
          </a:bodyPr>
          <a:lstStyle/>
          <a:p>
            <a:r>
              <a:rPr lang="en-CN" sz="2000" b="1" dirty="0">
                <a:latin typeface="Sitka Banner" pitchFamily="2" charset="0"/>
              </a:rPr>
              <a:t>Challenge</a:t>
            </a:r>
            <a:r>
              <a:rPr lang="zh-CN" altLang="en-US" sz="2000" b="1" dirty="0">
                <a:latin typeface="Sitka Banner" pitchFamily="2" charset="0"/>
              </a:rPr>
              <a:t> </a:t>
            </a:r>
            <a:r>
              <a:rPr lang="en-US" altLang="zh-CN" sz="2000" b="1" dirty="0">
                <a:latin typeface="Sitka Banner" pitchFamily="2" charset="0"/>
              </a:rPr>
              <a:t>– Delta Initial Condition</a:t>
            </a:r>
            <a:r>
              <a:rPr lang="en-CN" sz="2000" b="1" dirty="0">
                <a:latin typeface="Sitka Banner" pitchFamily="2" charset="0"/>
              </a:rPr>
              <a:t>:</a:t>
            </a:r>
          </a:p>
          <a:p>
            <a:endParaRPr lang="en-US" sz="2000" b="1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Solution - Learn the CDF Instead: </a:t>
            </a:r>
            <a:r>
              <a:rPr lang="en-US" sz="2000" dirty="0">
                <a:latin typeface="Sitka Banner" pitchFamily="2" charset="0"/>
              </a:rPr>
              <a:t>Train the network to approximate the cumulative distribution function (CDF) </a:t>
            </a:r>
          </a:p>
          <a:p>
            <a:endParaRPr lang="en-US" sz="2000" dirty="0">
              <a:latin typeface="Sitka Banner" pitchFamily="2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Sitka Banner" pitchFamily="2" charset="0"/>
              </a:rPr>
              <a:t>   </a:t>
            </a:r>
            <a:r>
              <a:rPr lang="en-US" altLang="zh-CN" sz="2000" dirty="0">
                <a:latin typeface="Sitka Banner" pitchFamily="2" charset="0"/>
              </a:rPr>
              <a:t>it satisfies a Backward Kolmogorov PDE (the </a:t>
            </a:r>
            <a:r>
              <a:rPr lang="zh-CN" altLang="en-US" sz="2000" dirty="0">
                <a:latin typeface="Sitka Banner" pitchFamily="2" charset="0"/>
              </a:rPr>
              <a:t>  </a:t>
            </a:r>
            <a:r>
              <a:rPr lang="en-US" altLang="zh-CN" sz="2000" dirty="0">
                <a:latin typeface="Sitka Banner" pitchFamily="2" charset="0"/>
              </a:rPr>
              <a:t>expectation of futures).</a:t>
            </a:r>
          </a:p>
          <a:p>
            <a:r>
              <a:rPr lang="en-US" altLang="zh-CN" sz="2000" b="1" dirty="0">
                <a:latin typeface="Sitka Banner" pitchFamily="2" charset="0"/>
              </a:rPr>
              <a:t>With terminal condition (Step Function)</a:t>
            </a:r>
          </a:p>
          <a:p>
            <a:pPr marL="0" indent="0">
              <a:buNone/>
            </a:pPr>
            <a:endParaRPr lang="en-US" sz="2000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Recover PDF from CDF: </a:t>
            </a:r>
            <a:r>
              <a:rPr lang="en-US" sz="2000" dirty="0">
                <a:latin typeface="Sitka Banner" pitchFamily="2" charset="0"/>
              </a:rPr>
              <a:t>Obtain the transition probability density function (TPDF) by differentiating the CDF</a:t>
            </a:r>
          </a:p>
          <a:p>
            <a:endParaRPr lang="en-US" sz="2000" dirty="0">
              <a:latin typeface="Sitka Banner" pitchFamily="2" charset="0"/>
            </a:endParaRPr>
          </a:p>
          <a:p>
            <a:endParaRPr lang="en-CN" sz="2000" b="1" dirty="0">
              <a:latin typeface="Sitka Banner" pitchFamily="2" charset="0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D960E9B-21A4-4A3E-7E25-7E214DD2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20" y="1454973"/>
            <a:ext cx="2681280" cy="504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01F2EA4-32B0-C7B1-C28B-9A85E355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96" y="2510639"/>
            <a:ext cx="4152507" cy="5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154552-A034-7C86-F722-02EC895A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70" y="5222992"/>
            <a:ext cx="3049980" cy="6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917D8D-10A4-F8F4-D232-03BC8C759877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8FE78DA-D607-DC56-BA8F-E82EAF56B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232" y="4028811"/>
            <a:ext cx="4158571" cy="5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0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2AA3-F373-E0B0-EC86-100534AA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5357-DE84-096A-5322-A7BDD390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926334" cy="1076914"/>
          </a:xfrm>
        </p:spPr>
        <p:txBody>
          <a:bodyPr anchor="ctr">
            <a:normAutofit fontScale="90000"/>
          </a:bodyPr>
          <a:lstStyle/>
          <a:p>
            <a:r>
              <a:rPr lang="en-US" sz="4000" dirty="0">
                <a:latin typeface="Sitka Banner" pitchFamily="2" charset="0"/>
              </a:rPr>
              <a:t>DGM Fokker Planck – Geometric Brownian Motion (BS) 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0ED80CF-438E-8243-E944-EE8B3BCEB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9343" y="1333506"/>
                <a:ext cx="4710124" cy="4909250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CN" sz="2000" dirty="0">
                    <a:latin typeface="Sitka Banner" pitchFamily="2" charset="0"/>
                  </a:rPr>
                  <a:t>Learning</a:t>
                </a:r>
                <a:r>
                  <a:rPr lang="zh-CN" altLang="en-US" sz="2000" dirty="0">
                    <a:latin typeface="Sitka Banner" pitchFamily="2" charset="0"/>
                  </a:rPr>
                  <a:t> </a:t>
                </a:r>
                <a:r>
                  <a:rPr lang="en-US" altLang="zh-CN" sz="2000" dirty="0">
                    <a:latin typeface="Sitka Banner" pitchFamily="2" charset="0"/>
                  </a:rPr>
                  <a:t>Objective</a:t>
                </a:r>
                <a:r>
                  <a:rPr lang="zh-CN" altLang="en-US" sz="2000" dirty="0">
                    <a:latin typeface="Sitka Banner" pitchFamily="2" charset="0"/>
                  </a:rPr>
                  <a:t> </a:t>
                </a:r>
                <a:r>
                  <a:rPr lang="en-US" altLang="zh-CN" sz="2000" dirty="0">
                    <a:latin typeface="Sitka Banner" pitchFamily="2" charset="0"/>
                  </a:rPr>
                  <a:t>(CDF):</a:t>
                </a:r>
              </a:p>
              <a:p>
                <a:endParaRPr lang="en-US" altLang="zh-CN" sz="2000" dirty="0">
                  <a:latin typeface="Sitka Banner" pitchFamily="2" charset="0"/>
                </a:endParaRPr>
              </a:p>
              <a:p>
                <a:r>
                  <a:rPr lang="en-US" altLang="zh-CN" sz="2000" dirty="0">
                    <a:latin typeface="Sitka Banner" pitchFamily="2" charset="0"/>
                  </a:rPr>
                  <a:t> Satisfying the Backward Kolmogorov Equation: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r>
                  <a:rPr lang="en-US" sz="2000" dirty="0">
                    <a:latin typeface="Sitka Banner" pitchFamily="2" charset="0"/>
                  </a:rPr>
                  <a:t>With Terminal Condition: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r>
                  <a:rPr lang="en-US" sz="2000" dirty="0">
                    <a:latin typeface="Sitka Banner" pitchFamily="2" charset="0"/>
                  </a:rPr>
                  <a:t> Get the TPDF (Fokker Planck solution) by taking the derivatives </a:t>
                </a:r>
                <a:r>
                  <a:rPr lang="en-US" sz="2000" dirty="0" err="1">
                    <a:latin typeface="Sitka Banner" pitchFamily="2" charset="0"/>
                  </a:rPr>
                  <a:t>w.r.t</a:t>
                </a:r>
                <a:r>
                  <a:rPr lang="en-US" sz="2000" dirty="0">
                    <a:latin typeface="Sitka Banner" pitchFamily="2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itka Banner" pitchFamily="2" charset="0"/>
                  </a:rPr>
                  <a:t>: 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endParaRPr lang="en-CN" sz="20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0ED80CF-438E-8243-E944-EE8B3BCEB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9343" y="1333506"/>
                <a:ext cx="4710124" cy="4909250"/>
              </a:xfrm>
              <a:blipFill>
                <a:blip r:embed="rId2"/>
                <a:stretch>
                  <a:fillRect l="-1075" t="-12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5B837C0B-FA5D-6576-9348-AACD82BC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720" y="1713739"/>
            <a:ext cx="3751104" cy="352827"/>
          </a:xfrm>
          <a:prstGeom prst="rect">
            <a:avLst/>
          </a:prstGeom>
        </p:spPr>
      </p:pic>
      <p:pic>
        <p:nvPicPr>
          <p:cNvPr id="32" name="Picture 31" descr="A math equation with numbers and plus&#10;&#10;Description automatically generated">
            <a:extLst>
              <a:ext uri="{FF2B5EF4-FFF2-40B4-BE49-F238E27FC236}">
                <a16:creationId xmlns:a16="http://schemas.microsoft.com/office/drawing/2014/main" id="{C336E6AF-D8F9-0F97-0AC6-DFF79D2FD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353" y="2718412"/>
            <a:ext cx="2259838" cy="511662"/>
          </a:xfrm>
          <a:prstGeom prst="rect">
            <a:avLst/>
          </a:prstGeom>
        </p:spPr>
      </p:pic>
      <p:pic>
        <p:nvPicPr>
          <p:cNvPr id="33" name="Picture 3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7947F44-BE10-003F-6279-A2DBCA91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711" y="3563930"/>
            <a:ext cx="2505753" cy="476003"/>
          </a:xfrm>
          <a:prstGeom prst="rect">
            <a:avLst/>
          </a:prstGeom>
        </p:spPr>
      </p:pic>
      <p:pic>
        <p:nvPicPr>
          <p:cNvPr id="34" name="Picture 3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EECC27-50B1-E3C7-B5FA-2920FDE4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545" y="4727438"/>
            <a:ext cx="2780083" cy="6392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8E22E0-98B1-1E8C-44C1-2EDAA3D2E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16" y="1169321"/>
            <a:ext cx="6717426" cy="423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5F9277-DC6A-F78A-62FC-A3248A933B34}"/>
              </a:ext>
            </a:extLst>
          </p:cNvPr>
          <p:cNvSpPr txBox="1"/>
          <p:nvPr/>
        </p:nvSpPr>
        <p:spPr>
          <a:xfrm>
            <a:off x="10614378" y="6488668"/>
            <a:ext cx="147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02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59289-ABDE-662E-8AAF-74B70DAE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D395-688C-9A87-ECDD-EF302985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Benchmark: </a:t>
            </a:r>
            <a:r>
              <a:rPr lang="en-US" sz="3100" dirty="0"/>
              <a:t>DGM Recovers Accurate Distributions Across Time</a:t>
            </a:r>
            <a:endParaRPr lang="en-CN" sz="3100" dirty="0"/>
          </a:p>
        </p:txBody>
      </p:sp>
      <p:pic>
        <p:nvPicPr>
          <p:cNvPr id="5" name="Content Placeholder 4" descr="A graph of data and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336CC4C2-F492-4DFD-DAFE-A9681062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9816"/>
            <a:ext cx="6067703" cy="2109848"/>
          </a:xfrm>
        </p:spPr>
      </p:pic>
      <p:pic>
        <p:nvPicPr>
          <p:cNvPr id="8" name="Picture 7" descr="A graph of data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CCD0D85-B146-36A9-2B12-1188C8CB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80" y="4060321"/>
            <a:ext cx="6309831" cy="21155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46D8D4-A8F8-DCEB-8754-D0EC2EC1B7F6}"/>
              </a:ext>
            </a:extLst>
          </p:cNvPr>
          <p:cNvSpPr/>
          <p:nvPr/>
        </p:nvSpPr>
        <p:spPr>
          <a:xfrm>
            <a:off x="2237874" y="1559816"/>
            <a:ext cx="481263" cy="13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55E215-DC1D-4810-4F05-FCED0967EA5A}"/>
              </a:ext>
            </a:extLst>
          </p:cNvPr>
          <p:cNvSpPr/>
          <p:nvPr/>
        </p:nvSpPr>
        <p:spPr>
          <a:xfrm>
            <a:off x="2321636" y="4118152"/>
            <a:ext cx="481263" cy="13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AFC61-56AA-F259-9100-88C9764EBF36}"/>
              </a:ext>
            </a:extLst>
          </p:cNvPr>
          <p:cNvSpPr txBox="1"/>
          <p:nvPr/>
        </p:nvSpPr>
        <p:spPr>
          <a:xfrm>
            <a:off x="7955280" y="1813560"/>
            <a:ext cx="39471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Learns CDF directly; obtains PDF via differentiation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Matches closely to analytical solutions at both t = 0.080 and t = 1.175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Robust across time: handles sharp peaks and smoothed tails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Captures full market uncertainty beyond simple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2000" dirty="0">
              <a:latin typeface="Sitka Bann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18864-9433-CC7C-AA2C-1CA1DBABF1B7}"/>
              </a:ext>
            </a:extLst>
          </p:cNvPr>
          <p:cNvSpPr txBox="1"/>
          <p:nvPr/>
        </p:nvSpPr>
        <p:spPr>
          <a:xfrm>
            <a:off x="10614378" y="6488668"/>
            <a:ext cx="147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34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1E56B-462F-BF8E-0984-A5DE7967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52" name="Rectangle 1845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454" name="Rectangle 1845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D593D6-C77B-D57C-760E-12CF4E07D5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3200" dirty="0"/>
                  <a:t>DGM </a:t>
                </a:r>
                <a:r>
                  <a:rPr lang="en-US" sz="1800" dirty="0"/>
                  <a:t>Recovers the Joint Density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800" dirty="0"/>
                  <a:t>Over Time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D593D6-C77B-D57C-760E-12CF4E07D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  <a:blipFill>
                <a:blip r:embed="rId2"/>
                <a:stretch>
                  <a:fillRect l="-4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56" name="Rectangle 1845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458" name="Rectangle 1845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445A5-B840-1B74-6D2B-6D7F14C09010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Accurately captures the full evolution of p(t, S)  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Matches surface shape, peak dynamics, and smoothness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DBDC768-A2B1-510C-9F93-2CAD55D10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3426" y="2729396"/>
            <a:ext cx="3836680" cy="37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1D5FE-357C-EC29-ECCF-228F77FA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9636" y="2729396"/>
            <a:ext cx="3836680" cy="376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A0BC26-9A30-C135-0EFD-FAD472426C71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73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3D0B-B0D3-FA4F-B682-CFD4B7E5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AEE0BB59-D2E6-2C8C-AD90-5A958415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99" y="1360147"/>
            <a:ext cx="5856457" cy="3772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D75064-EAFA-808E-5E21-93174C8C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</a:t>
            </a:r>
            <a:r>
              <a:rPr lang="en-US" sz="4000" b="1" dirty="0">
                <a:latin typeface="Sitka Banner" pitchFamily="2" charset="0"/>
              </a:rPr>
              <a:t> Network</a:t>
            </a:r>
            <a:r>
              <a:rPr lang="en-CN" sz="4000" b="1" dirty="0">
                <a:latin typeface="Sitka Banner" pitchFamily="2" charset="0"/>
              </a:rPr>
              <a:t> - SABR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7D4077-ED14-0F50-9A83-70667E94AB33}"/>
              </a:ext>
            </a:extLst>
          </p:cNvPr>
          <p:cNvSpPr txBox="1"/>
          <p:nvPr/>
        </p:nvSpPr>
        <p:spPr>
          <a:xfrm>
            <a:off x="10716441" y="644022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39593D-52A7-95CD-D8BF-61A1C719C776}"/>
              </a:ext>
            </a:extLst>
          </p:cNvPr>
          <p:cNvCxnSpPr>
            <a:cxnSpLocks/>
          </p:cNvCxnSpPr>
          <p:nvPr/>
        </p:nvCxnSpPr>
        <p:spPr>
          <a:xfrm flipV="1">
            <a:off x="2602613" y="1835541"/>
            <a:ext cx="1" cy="30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558C73-BFCD-6250-E12A-72CC865D20BF}"/>
              </a:ext>
            </a:extLst>
          </p:cNvPr>
          <p:cNvSpPr txBox="1"/>
          <p:nvPr/>
        </p:nvSpPr>
        <p:spPr>
          <a:xfrm>
            <a:off x="2033914" y="1423529"/>
            <a:ext cx="14838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3CF302E-E3E5-F7FC-F0C9-F7A215A9DAD6}"/>
              </a:ext>
            </a:extLst>
          </p:cNvPr>
          <p:cNvSpPr/>
          <p:nvPr/>
        </p:nvSpPr>
        <p:spPr>
          <a:xfrm rot="16200000">
            <a:off x="4069658" y="367017"/>
            <a:ext cx="217278" cy="351793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16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5771C3-E63B-70AE-B524-B7A28EDBE386}"/>
              </a:ext>
            </a:extLst>
          </p:cNvPr>
          <p:cNvCxnSpPr>
            <a:cxnSpLocks/>
          </p:cNvCxnSpPr>
          <p:nvPr/>
        </p:nvCxnSpPr>
        <p:spPr>
          <a:xfrm>
            <a:off x="6946180" y="3596297"/>
            <a:ext cx="0" cy="62301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175B4-E092-4D2E-BA9A-F6648CB36483}"/>
              </a:ext>
            </a:extLst>
          </p:cNvPr>
          <p:cNvSpPr/>
          <p:nvPr/>
        </p:nvSpPr>
        <p:spPr>
          <a:xfrm>
            <a:off x="3355630" y="4219308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055D31-BCC4-46C6-97EC-D614C64E0121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510668" y="3814738"/>
            <a:ext cx="1597661" cy="4045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6C78F3-B95C-D2F3-4E78-AC15A0DCE7EC}"/>
              </a:ext>
            </a:extLst>
          </p:cNvPr>
          <p:cNvSpPr txBox="1"/>
          <p:nvPr/>
        </p:nvSpPr>
        <p:spPr>
          <a:xfrm>
            <a:off x="3586318" y="1711871"/>
            <a:ext cx="12382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F400AC-37A1-2850-196F-3C101755BE4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09565" y="3836963"/>
            <a:ext cx="798764" cy="3823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582876-9E4B-1B67-1B50-B6F2D2A85A5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809262"/>
            <a:ext cx="878275" cy="4100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EBF1B9-DA05-62E9-C4F9-5DECBF1AA94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797966"/>
            <a:ext cx="1679913" cy="421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535D56-1355-E4F8-70AA-8720E22DDE9D}"/>
                  </a:ext>
                </a:extLst>
              </p:cNvPr>
              <p:cNvSpPr/>
              <p:nvPr/>
            </p:nvSpPr>
            <p:spPr>
              <a:xfrm>
                <a:off x="506691" y="6021039"/>
                <a:ext cx="2640807" cy="605991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itka Banner" pitchFamily="2" charset="0"/>
                  </a:rPr>
                  <a:t>Random Sample [t, F,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>
                    <a:latin typeface="Sitka Banner" pitchFamily="2" charset="0"/>
                  </a:rPr>
                  <a:t>] within the domain for the next iteration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535D56-1355-E4F8-70AA-8720E22DD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91" y="6021039"/>
                <a:ext cx="2640807" cy="605991"/>
              </a:xfrm>
              <a:prstGeom prst="rect">
                <a:avLst/>
              </a:prstGeom>
              <a:blipFill>
                <a:blip r:embed="rId3"/>
                <a:stretch>
                  <a:fillRect t="-10000" b="-1800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9474DBD-EACE-0A6D-663D-FF80590DEF8C}"/>
              </a:ext>
            </a:extLst>
          </p:cNvPr>
          <p:cNvSpPr/>
          <p:nvPr/>
        </p:nvSpPr>
        <p:spPr>
          <a:xfrm>
            <a:off x="1030981" y="5805033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B884FD-4908-6A08-FAF1-9E6F2AD11871}"/>
              </a:ext>
            </a:extLst>
          </p:cNvPr>
          <p:cNvCxnSpPr>
            <a:cxnSpLocks/>
          </p:cNvCxnSpPr>
          <p:nvPr/>
        </p:nvCxnSpPr>
        <p:spPr>
          <a:xfrm flipV="1">
            <a:off x="1741198" y="5190394"/>
            <a:ext cx="0" cy="5749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2795F6-3315-A83D-9140-B5423E58E3BA}"/>
              </a:ext>
            </a:extLst>
          </p:cNvPr>
          <p:cNvCxnSpPr>
            <a:cxnSpLocks/>
          </p:cNvCxnSpPr>
          <p:nvPr/>
        </p:nvCxnSpPr>
        <p:spPr>
          <a:xfrm>
            <a:off x="4198105" y="4430445"/>
            <a:ext cx="0" cy="1486129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24DB41-DE72-79E4-9070-2741D1675FF3}"/>
              </a:ext>
            </a:extLst>
          </p:cNvPr>
          <p:cNvCxnSpPr>
            <a:cxnSpLocks/>
          </p:cNvCxnSpPr>
          <p:nvPr/>
        </p:nvCxnSpPr>
        <p:spPr>
          <a:xfrm flipH="1">
            <a:off x="2602614" y="5916574"/>
            <a:ext cx="1602817" cy="0"/>
          </a:xfrm>
          <a:prstGeom prst="straightConnector1">
            <a:avLst/>
          </a:prstGeom>
          <a:ln>
            <a:solidFill>
              <a:schemeClr val="accent6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C3547D-9C8C-FD09-F090-E6E7982A5832}"/>
              </a:ext>
            </a:extLst>
          </p:cNvPr>
          <p:cNvCxnSpPr>
            <a:cxnSpLocks/>
          </p:cNvCxnSpPr>
          <p:nvPr/>
        </p:nvCxnSpPr>
        <p:spPr>
          <a:xfrm flipH="1">
            <a:off x="4861028" y="4403775"/>
            <a:ext cx="17105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4745E8-745B-67F1-B2DA-E2B693CE16A5}"/>
                  </a:ext>
                </a:extLst>
              </p:cNvPr>
              <p:cNvSpPr/>
              <p:nvPr/>
            </p:nvSpPr>
            <p:spPr>
              <a:xfrm>
                <a:off x="6036894" y="4478975"/>
                <a:ext cx="1956959" cy="49446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CN" sz="1200" dirty="0">
                    <a:latin typeface="Sitka Banner" pitchFamily="2" charset="0"/>
                  </a:rPr>
                  <a:t>The Composite Loss:</a:t>
                </a:r>
              </a:p>
              <a:p>
                <a:r>
                  <a:rPr lang="en-US" sz="1200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𝑷𝑫𝑬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𝒃𝒐𝒖𝒏𝒅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</m:sub>
                    </m:sSub>
                  </m:oMath>
                </a14:m>
                <a:endParaRPr lang="en-CN" sz="12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4745E8-745B-67F1-B2DA-E2B693CE1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94" y="4478975"/>
                <a:ext cx="1956959" cy="494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443FD02-D55C-6942-9B6C-61EEAA489A77}"/>
              </a:ext>
            </a:extLst>
          </p:cNvPr>
          <p:cNvSpPr/>
          <p:nvPr/>
        </p:nvSpPr>
        <p:spPr>
          <a:xfrm>
            <a:off x="6406615" y="4259854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Loss Function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88E137-E727-CC82-5AD5-41168E7D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925" y="801357"/>
            <a:ext cx="4181869" cy="525528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itka Banner" pitchFamily="2" charset="0"/>
              </a:rPr>
              <a:t>Learning Objective: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Backward Kolmogorov Equation for SABR: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With Terminal Condition:</a:t>
            </a: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Get the TPDF by taking the derivatives </a:t>
            </a:r>
            <a:r>
              <a:rPr lang="en-US" sz="2400" b="1" dirty="0" err="1">
                <a:latin typeface="Sitka Banner" pitchFamily="2" charset="0"/>
              </a:rPr>
              <a:t>w.r.t.</a:t>
            </a:r>
            <a:r>
              <a:rPr lang="en-US" sz="2400" b="1" dirty="0">
                <a:latin typeface="Sitka Banner" pitchFamily="2" charset="0"/>
              </a:rPr>
              <a:t> F and a:  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CN" sz="2400" b="1" dirty="0">
              <a:latin typeface="Sitka Banner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1637E4A-735B-340E-6203-12ECEF358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406" y="1498444"/>
            <a:ext cx="6350140" cy="414579"/>
          </a:xfrm>
          <a:prstGeom prst="rect">
            <a:avLst/>
          </a:prstGeom>
        </p:spPr>
      </p:pic>
      <p:pic>
        <p:nvPicPr>
          <p:cNvPr id="37" name="Picture 3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A67782-AE17-20C8-D43F-74D9D64F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531" y="3006297"/>
            <a:ext cx="3896077" cy="5936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7F68B-C93D-E931-8F67-60245EF01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719" y="4403775"/>
            <a:ext cx="3456930" cy="350562"/>
          </a:xfrm>
          <a:prstGeom prst="rect">
            <a:avLst/>
          </a:prstGeom>
        </p:spPr>
      </p:pic>
      <p:pic>
        <p:nvPicPr>
          <p:cNvPr id="41" name="Picture 4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B314781-5449-43AC-F0AE-72E0FDC8B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1888" y="5517932"/>
            <a:ext cx="2859131" cy="69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62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AA98-47E6-CE41-8AD0-7E13A2005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FD73-1619-BB3B-8464-5BB0CB5D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US" dirty="0"/>
              <a:t>Learned CDF of Joint Distribution (F, </a:t>
            </a:r>
            <a:r>
              <a:rPr lang="en-US" dirty="0" err="1"/>
              <a:t>ɑ</a:t>
            </a:r>
            <a:r>
              <a:rPr lang="en-US" dirty="0"/>
              <a:t>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1B97-2A9B-A080-C501-7910F98EC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586" y="2091847"/>
            <a:ext cx="4815214" cy="3383795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Learned joint CDF:</a:t>
            </a:r>
            <a:endParaRPr lang="en-US" sz="2400" dirty="0"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Smoothly captures probability mass over 2D domain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Derivatives yield joint density via auto-differentiation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BAC23EC-7ED2-74B8-68B9-E2DD831B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4" y="1430767"/>
            <a:ext cx="5421676" cy="46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A11E964-B766-98C5-F739-2DA290FC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73" y="1922951"/>
            <a:ext cx="2907009" cy="6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4552FC-83E3-1822-CD80-90E27FCCD6BA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65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2A9AB-B092-C310-0753-4AB7B385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itka Banner" pitchFamily="2" charset="0"/>
              </a:rPr>
              <a:t>Overview</a:t>
            </a:r>
            <a:endParaRPr lang="en-CN" sz="4000" b="1">
              <a:latin typeface="Sitka Banner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46B9-2727-1C28-C709-0C8BFE24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Sitka Banner" pitchFamily="2" charset="0"/>
              </a:rPr>
              <a:t>Why deep learning for PDEs?</a:t>
            </a:r>
          </a:p>
          <a:p>
            <a:r>
              <a:rPr lang="en-US" altLang="zh-CN" sz="2000" b="1" dirty="0">
                <a:latin typeface="Sitka Banner" pitchFamily="2" charset="0"/>
              </a:rPr>
              <a:t>How does a DL-based PDE solver work?</a:t>
            </a:r>
          </a:p>
          <a:p>
            <a:r>
              <a:rPr lang="en-US" sz="2000" b="1" dirty="0">
                <a:latin typeface="Sitka Banner" pitchFamily="2" charset="0"/>
              </a:rPr>
              <a:t>Deep </a:t>
            </a:r>
            <a:r>
              <a:rPr lang="en-US" sz="2000" b="1" dirty="0" err="1">
                <a:latin typeface="Sitka Banner" pitchFamily="2" charset="0"/>
              </a:rPr>
              <a:t>Galerkin</a:t>
            </a:r>
            <a:r>
              <a:rPr lang="en-US" sz="2000" b="1" dirty="0">
                <a:latin typeface="Sitka Banner" pitchFamily="2" charset="0"/>
              </a:rPr>
              <a:t> Method (DGM)</a:t>
            </a:r>
          </a:p>
          <a:p>
            <a:pPr lvl="1"/>
            <a:r>
              <a:rPr lang="en-US" sz="2000" dirty="0">
                <a:latin typeface="Sitka Banner" pitchFamily="2" charset="0"/>
              </a:rPr>
              <a:t>Backward PDEs (Feynman-Kac) : </a:t>
            </a:r>
            <a:r>
              <a:rPr lang="en-US" altLang="zh-CN" sz="2000" dirty="0">
                <a:latin typeface="Sitka Banner" pitchFamily="2" charset="0"/>
              </a:rPr>
              <a:t>Black-Scholes, SABR</a:t>
            </a:r>
            <a:endParaRPr lang="en-US" sz="2000" dirty="0">
              <a:latin typeface="Sitka Banner" pitchFamily="2" charset="0"/>
            </a:endParaRPr>
          </a:p>
          <a:p>
            <a:pPr lvl="1"/>
            <a:r>
              <a:rPr lang="en-US" sz="2000" dirty="0">
                <a:latin typeface="Sitka Banner" pitchFamily="2" charset="0"/>
              </a:rPr>
              <a:t>Forward PDEs (Fokker-Planck): </a:t>
            </a:r>
            <a:r>
              <a:rPr lang="en-US" altLang="zh-CN" sz="2000" dirty="0">
                <a:latin typeface="Sitka Banner" pitchFamily="2" charset="0"/>
              </a:rPr>
              <a:t>Black-Scholes, SABR</a:t>
            </a:r>
            <a:endParaRPr lang="en-US" sz="2000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Other Methods: </a:t>
            </a:r>
            <a:r>
              <a:rPr lang="en-US" sz="2000" dirty="0">
                <a:latin typeface="Sitka Banner" pitchFamily="2" charset="0"/>
              </a:rPr>
              <a:t>Deep BSDE, Sliced Mixture Density Network</a:t>
            </a:r>
          </a:p>
          <a:p>
            <a:r>
              <a:rPr lang="en-US" sz="2000" b="1" dirty="0">
                <a:latin typeface="Sitka Banner" pitchFamily="2" charset="0"/>
              </a:rPr>
              <a:t>Appendix</a:t>
            </a:r>
            <a:endParaRPr lang="en-CN" sz="2000" b="1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8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C6B6-7AA1-8867-9550-DE8A7672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1483-6F33-CA85-ED55-FB567EC8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Joint PDF from Auto-Differentiation</a:t>
            </a:r>
            <a:endParaRPr lang="en-CN" sz="3600" b="1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F340-D097-4AA0-905A-FF9F4572E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871" y="6004015"/>
            <a:ext cx="5697921" cy="81675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latin typeface="Sitka Banner" pitchFamily="2" charset="0"/>
              </a:rPr>
              <a:t>SABR’s joint PDF evolution across time</a:t>
            </a:r>
          </a:p>
          <a:p>
            <a:r>
              <a:rPr lang="en-US" sz="2400" dirty="0">
                <a:latin typeface="Sitka Banner" pitchFamily="2" charset="0"/>
              </a:rPr>
              <a:t>The density gradually spreads, skews, and stabilizes.</a:t>
            </a:r>
          </a:p>
          <a:p>
            <a:endParaRPr lang="en-CN" sz="2400" dirty="0">
              <a:latin typeface="Sitka Banner" pitchFamily="2" charset="0"/>
            </a:endParaRPr>
          </a:p>
        </p:txBody>
      </p:sp>
      <p:pic>
        <p:nvPicPr>
          <p:cNvPr id="24585" name="Picture 9">
            <a:extLst>
              <a:ext uri="{FF2B5EF4-FFF2-40B4-BE49-F238E27FC236}">
                <a16:creationId xmlns:a16="http://schemas.microsoft.com/office/drawing/2014/main" id="{9578C0AF-A2B8-C313-3245-B7D0B779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25" y="1225140"/>
            <a:ext cx="2771587" cy="22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CFC15CC-8E60-4EE8-5976-9E99E58FF559}"/>
              </a:ext>
            </a:extLst>
          </p:cNvPr>
          <p:cNvSpPr/>
          <p:nvPr/>
        </p:nvSpPr>
        <p:spPr>
          <a:xfrm>
            <a:off x="5125792" y="1983346"/>
            <a:ext cx="1339402" cy="656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4587" name="Picture 11">
            <a:extLst>
              <a:ext uri="{FF2B5EF4-FFF2-40B4-BE49-F238E27FC236}">
                <a16:creationId xmlns:a16="http://schemas.microsoft.com/office/drawing/2014/main" id="{D9BF54D9-9E32-E934-9B29-DA6C4C0A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42" y="1237520"/>
            <a:ext cx="2771589" cy="22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906C2EE4-69B3-D49D-A23E-78C6BD18A96E}"/>
              </a:ext>
            </a:extLst>
          </p:cNvPr>
          <p:cNvSpPr/>
          <p:nvPr/>
        </p:nvSpPr>
        <p:spPr>
          <a:xfrm>
            <a:off x="9865217" y="2202287"/>
            <a:ext cx="1488583" cy="239547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24589" name="Picture 13">
            <a:extLst>
              <a:ext uri="{FF2B5EF4-FFF2-40B4-BE49-F238E27FC236}">
                <a16:creationId xmlns:a16="http://schemas.microsoft.com/office/drawing/2014/main" id="{776F44B1-6B41-9BE6-E868-E2731AA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35" y="3676193"/>
            <a:ext cx="2632182" cy="20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3" name="Picture 17">
            <a:extLst>
              <a:ext uri="{FF2B5EF4-FFF2-40B4-BE49-F238E27FC236}">
                <a16:creationId xmlns:a16="http://schemas.microsoft.com/office/drawing/2014/main" id="{7F2C6276-6B5E-0521-DE3C-E03D8B8B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25" y="3537334"/>
            <a:ext cx="2771587" cy="22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6790D1A2-5C89-3838-0DE3-57FD27573D6E}"/>
              </a:ext>
            </a:extLst>
          </p:cNvPr>
          <p:cNvSpPr/>
          <p:nvPr/>
        </p:nvSpPr>
        <p:spPr>
          <a:xfrm>
            <a:off x="5125792" y="4456090"/>
            <a:ext cx="1197735" cy="6053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6DCC5E-BCED-25DF-256F-05DFF416BE63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00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05CAD-1B08-3496-C084-9C86CABF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12" name="Rectangle 2560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614" name="Rectangle 2560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E648C-D51B-BDD0-E291-DFE9D9BB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Comparing with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 Carlo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53D5-363E-2088-8418-35DB9EB3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6" y="498698"/>
            <a:ext cx="2893382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Matched closely in both shape and location of the probability mass</a:t>
            </a:r>
          </a:p>
        </p:txBody>
      </p:sp>
      <p:sp>
        <p:nvSpPr>
          <p:cNvPr id="25611" name="Rectangle 2561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613" name="Rectangle 2561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0AC613B-59B0-7E24-1F4F-73160326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784" y="2293230"/>
            <a:ext cx="11097349" cy="36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0F7A6-27FE-3C32-A7B3-FAA7018F586D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36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C76E-D588-30FC-AEAB-0C7AB768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A4B0-B13D-EE20-475E-19A2CC92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pPr algn="ctr"/>
            <a:r>
              <a:rPr lang="en-CN" sz="4000" b="1">
                <a:latin typeface="Sitka Banner" pitchFamily="2" charset="0"/>
              </a:rPr>
              <a:t>DGM Neural Network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2EDE4F4-6BCA-823C-B6A4-5B8ABF8113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5812008"/>
                  </p:ext>
                </p:extLst>
              </p:nvPr>
            </p:nvGraphicFramePr>
            <p:xfrm>
              <a:off x="877887" y="2024877"/>
              <a:ext cx="10591800" cy="3850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260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2428175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264024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411941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250576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196789">
                      <a:extLst>
                        <a:ext uri="{9D8B030D-6E8A-4147-A177-3AD203B41FA5}">
                          <a16:colId xmlns:a16="http://schemas.microsoft.com/office/drawing/2014/main" val="777152626"/>
                        </a:ext>
                      </a:extLst>
                    </a:gridCol>
                    <a:gridCol w="1896035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289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# of Neurons per Layer</a:t>
                          </a:r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Sitka Banner" pitchFamily="2" charset="0"/>
                            </a:rPr>
                            <a:t>6-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≈15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60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8-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≈30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600" dirty="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2EDE4F4-6BCA-823C-B6A4-5B8ABF8113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5812008"/>
                  </p:ext>
                </p:extLst>
              </p:nvPr>
            </p:nvGraphicFramePr>
            <p:xfrm>
              <a:off x="877887" y="2024877"/>
              <a:ext cx="10591800" cy="3850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260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2428175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264024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411941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250576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196789">
                      <a:extLst>
                        <a:ext uri="{9D8B030D-6E8A-4147-A177-3AD203B41FA5}">
                          <a16:colId xmlns:a16="http://schemas.microsoft.com/office/drawing/2014/main" val="777152626"/>
                        </a:ext>
                      </a:extLst>
                    </a:gridCol>
                    <a:gridCol w="1896035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289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# of Neurons per Layer</a:t>
                          </a:r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7396" t="-101980" r="-289063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61074" t="-101980" r="-1342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7396" t="-201980" r="-289063" b="-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61074" t="-201980" r="-1342" b="-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E0837D97-123D-13D6-F2D0-A84D1F31D3E6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377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EBF4F-42F6-0B11-8B31-5D5CF46F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D7E72-FB9E-7D00-016B-91CE0005A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Sitka Banner" pitchFamily="2" charset="0"/>
              </a:rPr>
              <a:t>Methods </a:t>
            </a:r>
            <a:r>
              <a:rPr lang="en-US" sz="4000" dirty="0">
                <a:latin typeface="Sitka Banner" pitchFamily="2" charset="0"/>
              </a:rPr>
              <a:t>Summary</a:t>
            </a:r>
            <a:endParaRPr lang="en-US" sz="4000" kern="1200" dirty="0">
              <a:solidFill>
                <a:schemeClr val="tx1"/>
              </a:solidFill>
              <a:latin typeface="Sitka Bann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212424-8AE7-1469-7AAE-5A314304A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74973"/>
              </p:ext>
            </p:extLst>
          </p:nvPr>
        </p:nvGraphicFramePr>
        <p:xfrm>
          <a:off x="504842" y="2008858"/>
          <a:ext cx="11377290" cy="469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215">
                  <a:extLst>
                    <a:ext uri="{9D8B030D-6E8A-4147-A177-3AD203B41FA5}">
                      <a16:colId xmlns:a16="http://schemas.microsoft.com/office/drawing/2014/main" val="4054392423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255697151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14480545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4206258086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910291744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1111327807"/>
                    </a:ext>
                  </a:extLst>
                </a:gridCol>
              </a:tblGrid>
              <a:tr h="100904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PDE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Core Idea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Generalization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Strengths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Limitations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199498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Deep BSDE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Backward PDE (Feynman-Kac)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Reformulates PDE as SDE + learns gradients along forward paths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❌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Accurate value at t=0; Delta approximation via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Sitka Banner" pitchFamily="2" charset="0"/>
                        </a:rPr>
                        <a:t>Only predicts option price at t=0;</a:t>
                      </a:r>
                    </a:p>
                    <a:p>
                      <a:r>
                        <a:rPr lang="en-US" sz="1600" dirty="0">
                          <a:latin typeface="Sitka Banner" pitchFamily="2" charset="0"/>
                        </a:rPr>
                        <a:t>retrain for new</a:t>
                      </a:r>
                      <a:r>
                        <a:rPr lang="zh-CN" altLang="en-US" sz="1600" dirty="0">
                          <a:latin typeface="Sitka Banner" pitchFamily="2" charset="0"/>
                        </a:rPr>
                        <a:t>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payoffs/params; not for forward PDEs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64094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Sliced MDN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Forward PDE (Fokker Planck)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Fits MC-sampled density at each time using Gaussian mixtures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❌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Very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Smooth 1D density; interpretable; matches GBM well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Sitka Banner" pitchFamily="2" charset="0"/>
                        </a:rPr>
                        <a:t>Grid-based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 reference needed; 1 net per time step; </a:t>
                      </a:r>
                      <a:r>
                        <a:rPr lang="en-US" sz="1600" b="1" dirty="0">
                          <a:latin typeface="Sitka Banner" pitchFamily="2" charset="0"/>
                        </a:rPr>
                        <a:t>not scalable to high dimensions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027065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DGM (My Focus)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Backward &amp; Forward PDEs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Learns full solution surface via residual-based loss; mesh-free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✅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Solves both pricing and density PDEs; supports multi-dimensional &amp; parametric inference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Needs deeper nets and tuning for complex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61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09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EBF4F-42F6-0B11-8B31-5D5CF46F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7E72-FB9E-7D00-016B-91CE0005A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4AA4B539-14D0-E799-9E8E-7B88AD1DA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585546"/>
              </p:ext>
            </p:extLst>
          </p:nvPr>
        </p:nvGraphicFramePr>
        <p:xfrm>
          <a:off x="590774" y="2106195"/>
          <a:ext cx="11010451" cy="432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806">
                  <a:extLst>
                    <a:ext uri="{9D8B030D-6E8A-4147-A177-3AD203B41FA5}">
                      <a16:colId xmlns:a16="http://schemas.microsoft.com/office/drawing/2014/main" val="2572942317"/>
                    </a:ext>
                  </a:extLst>
                </a:gridCol>
                <a:gridCol w="8391645">
                  <a:extLst>
                    <a:ext uri="{9D8B030D-6E8A-4147-A177-3AD203B41FA5}">
                      <a16:colId xmlns:a16="http://schemas.microsoft.com/office/drawing/2014/main" val="3066286340"/>
                    </a:ext>
                  </a:extLst>
                </a:gridCol>
              </a:tblGrid>
              <a:tr h="456686">
                <a:tc>
                  <a:txBody>
                    <a:bodyPr/>
                    <a:lstStyle/>
                    <a:p>
                      <a:endParaRPr lang="en-CN" sz="1900" dirty="0">
                        <a:latin typeface="Sitka Banner" pitchFamily="2" charset="0"/>
                      </a:endParaRPr>
                    </a:p>
                  </a:txBody>
                  <a:tcPr marL="94310" marR="94310" marT="47155" marB="47155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Sitka Banner" pitchFamily="2" charset="0"/>
                      </a:endParaRPr>
                    </a:p>
                  </a:txBody>
                  <a:tcPr marL="94310" marR="94310" marT="47155" marB="47155"/>
                </a:tc>
                <a:extLst>
                  <a:ext uri="{0D108BD9-81ED-4DB2-BD59-A6C34878D82A}">
                    <a16:rowId xmlns:a16="http://schemas.microsoft.com/office/drawing/2014/main" val="1524102961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Sitka Banner" pitchFamily="2" charset="0"/>
                          <a:ea typeface="+mn-ea"/>
                          <a:cs typeface="+mn-cs"/>
                        </a:rPr>
                        <a:t>Limited Extrapolation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Poor extrapolation beyond training domain — predictions outside range can be unreliable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779833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Training Sensitivity</a:t>
                      </a:r>
                      <a:endParaRPr lang="en-US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Training can be sensitive to initialization and training 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3424480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Interpretability Issues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Neural network models lack transparency, making it difficult to understand the learned solution.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482968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High Computational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Deep architectures and large sample sizes lead to long training times and high resource demand.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09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524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1A34C-C42D-3E0B-D37F-90E9D110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F389-4277-758E-B0AB-8279EC6B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Reference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Paper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AF43-9A53-45F9-008D-967FA832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Sitka Banner" pitchFamily="2" charset="0"/>
              </a:rPr>
              <a:t>Han, J., </a:t>
            </a:r>
            <a:r>
              <a:rPr lang="en-US" sz="2600" dirty="0" err="1">
                <a:latin typeface="Sitka Banner" pitchFamily="2" charset="0"/>
              </a:rPr>
              <a:t>Jentzen</a:t>
            </a:r>
            <a:r>
              <a:rPr lang="en-US" sz="2600" dirty="0">
                <a:latin typeface="Sitka Banner" pitchFamily="2" charset="0"/>
              </a:rPr>
              <a:t>, A., &amp; E, W. (2018). Solving high-dimensional partial differential </a:t>
            </a:r>
            <a:r>
              <a:rPr lang="en-US" sz="2600" dirty="0" err="1">
                <a:latin typeface="Sitka Banner" pitchFamily="2" charset="0"/>
              </a:rPr>
              <a:t>equa</a:t>
            </a:r>
            <a:r>
              <a:rPr lang="en-US" sz="2600" dirty="0">
                <a:latin typeface="Sitka Banner" pitchFamily="2" charset="0"/>
              </a:rPr>
              <a:t>- </a:t>
            </a:r>
            <a:r>
              <a:rPr lang="en-US" sz="2600" dirty="0" err="1">
                <a:latin typeface="Sitka Banner" pitchFamily="2" charset="0"/>
              </a:rPr>
              <a:t>tions</a:t>
            </a:r>
            <a:r>
              <a:rPr lang="en-US" sz="2600" dirty="0">
                <a:latin typeface="Sitka Banner" pitchFamily="2" charset="0"/>
              </a:rPr>
              <a:t> using deep learning. *Proceedings of the National Academy of Sciences*, 115(34), 8505–8510. </a:t>
            </a:r>
            <a:r>
              <a:rPr lang="en-US" sz="2600" dirty="0">
                <a:latin typeface="Sitka Banner" pitchFamily="2" charset="0"/>
                <a:hlinkClick r:id="rId2"/>
              </a:rPr>
              <a:t>https://</a:t>
            </a:r>
            <a:r>
              <a:rPr lang="en-US" sz="2600" dirty="0" err="1">
                <a:latin typeface="Sitka Banner" pitchFamily="2" charset="0"/>
                <a:hlinkClick r:id="rId2"/>
              </a:rPr>
              <a:t>doi.org</a:t>
            </a:r>
            <a:r>
              <a:rPr lang="en-US" sz="2600" dirty="0">
                <a:latin typeface="Sitka Banner" pitchFamily="2" charset="0"/>
                <a:hlinkClick r:id="rId2"/>
              </a:rPr>
              <a:t>/10.1073/pnas.1718942115 </a:t>
            </a:r>
            <a:endParaRPr lang="en-US" sz="2600" dirty="0">
              <a:latin typeface="Sitka Banner" pitchFamily="2" charset="0"/>
            </a:endParaRPr>
          </a:p>
          <a:p>
            <a:endParaRPr lang="en-US" sz="2600" dirty="0">
              <a:latin typeface="Sitka Banner" pitchFamily="2" charset="0"/>
            </a:endParaRPr>
          </a:p>
          <a:p>
            <a:r>
              <a:rPr lang="en-US" sz="2600" dirty="0" err="1">
                <a:latin typeface="Sitka Banner" pitchFamily="2" charset="0"/>
              </a:rPr>
              <a:t>Sirignano</a:t>
            </a:r>
            <a:r>
              <a:rPr lang="en-US" sz="2600" dirty="0">
                <a:latin typeface="Sitka Banner" pitchFamily="2" charset="0"/>
              </a:rPr>
              <a:t>, J., &amp; </a:t>
            </a:r>
            <a:r>
              <a:rPr lang="en-US" sz="2600" dirty="0" err="1">
                <a:latin typeface="Sitka Banner" pitchFamily="2" charset="0"/>
              </a:rPr>
              <a:t>Spiliopoulos</a:t>
            </a:r>
            <a:r>
              <a:rPr lang="en-US" sz="2600" dirty="0">
                <a:latin typeface="Sitka Banner" pitchFamily="2" charset="0"/>
              </a:rPr>
              <a:t>, K. (2018). DGM: A deep learning algorithm for solving partial differential equations. *Journal of Computational Physics*, 375, 1339–1364. </a:t>
            </a:r>
            <a:r>
              <a:rPr lang="en-US" sz="2600" dirty="0">
                <a:latin typeface="Sitka Banner" pitchFamily="2" charset="0"/>
                <a:hlinkClick r:id="rId3"/>
              </a:rPr>
              <a:t>https://</a:t>
            </a:r>
            <a:r>
              <a:rPr lang="en-US" sz="2600" dirty="0" err="1">
                <a:latin typeface="Sitka Banner" pitchFamily="2" charset="0"/>
                <a:hlinkClick r:id="rId3"/>
              </a:rPr>
              <a:t>doi</a:t>
            </a:r>
            <a:r>
              <a:rPr lang="en-US" sz="2600" dirty="0">
                <a:latin typeface="Sitka Banner" pitchFamily="2" charset="0"/>
                <a:hlinkClick r:id="rId3"/>
              </a:rPr>
              <a:t>. org/10.1016/j.jcp.2018.08.029 </a:t>
            </a:r>
            <a:endParaRPr lang="en-US" sz="2600" dirty="0">
              <a:latin typeface="Sitka Banner" pitchFamily="2" charset="0"/>
            </a:endParaRPr>
          </a:p>
          <a:p>
            <a:endParaRPr lang="en-US" sz="2600" dirty="0">
              <a:latin typeface="Sitka Banner" pitchFamily="2" charset="0"/>
            </a:endParaRPr>
          </a:p>
          <a:p>
            <a:r>
              <a:rPr lang="en-US" sz="2600" dirty="0">
                <a:latin typeface="Sitka Banner" pitchFamily="2" charset="0"/>
              </a:rPr>
              <a:t>Su, H., Tretyakov, M. V., &amp; Newton, D. P. (2025). Deep learning of transition probability densities for stochastic asset models with applications in option pricing. *Management Science*, 71(4), 2922–2952. </a:t>
            </a:r>
            <a:r>
              <a:rPr lang="en-US" sz="2600" dirty="0">
                <a:latin typeface="Sitka Banner" pitchFamily="2" charset="0"/>
                <a:hlinkClick r:id="rId4"/>
              </a:rPr>
              <a:t>https://doi.org/10.1287/mnsc.2022.01448</a:t>
            </a:r>
            <a:endParaRPr lang="en-US" sz="2600" dirty="0">
              <a:latin typeface="Sitka Banner" pitchFamily="2" charset="0"/>
            </a:endParaRPr>
          </a:p>
          <a:p>
            <a:pPr marL="0" indent="0">
              <a:buNone/>
            </a:pPr>
            <a:r>
              <a:rPr lang="en-US" sz="2600" dirty="0">
                <a:latin typeface="Sitka Banner" pitchFamily="2" charset="0"/>
              </a:rPr>
              <a:t> </a:t>
            </a:r>
          </a:p>
          <a:p>
            <a:r>
              <a:rPr lang="en-US" sz="2600" dirty="0">
                <a:latin typeface="Sitka Banner" pitchFamily="2" charset="0"/>
              </a:rPr>
              <a:t>Zhai, J., Dobson, M., &amp; Li, Y. (2021). A deep learning method for solving Fokker- Planck equations. *Proceedings of Machine Learning Research*, 145, 568–597.  </a:t>
            </a:r>
            <a:r>
              <a:rPr lang="en-US" sz="2600" dirty="0">
                <a:latin typeface="Sitka Banner" pitchFamily="2" charset="0"/>
                <a:hlinkClick r:id="rId5"/>
              </a:rPr>
              <a:t>https: //</a:t>
            </a:r>
            <a:r>
              <a:rPr lang="en-US" sz="2600" dirty="0" err="1">
                <a:latin typeface="Sitka Banner" pitchFamily="2" charset="0"/>
                <a:hlinkClick r:id="rId5"/>
              </a:rPr>
              <a:t>proceedings.mlr.press</a:t>
            </a:r>
            <a:r>
              <a:rPr lang="en-US" sz="2600" dirty="0">
                <a:latin typeface="Sitka Banner" pitchFamily="2" charset="0"/>
                <a:hlinkClick r:id="rId5"/>
              </a:rPr>
              <a:t>/v145/zhai21a.html </a:t>
            </a:r>
            <a:endParaRPr lang="en-US" sz="2600" dirty="0">
              <a:latin typeface="Sitka Banner" pitchFamily="2" charset="0"/>
            </a:endParaRPr>
          </a:p>
          <a:p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06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6A1D3-F089-F2C1-844B-D316BB09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Sitka Banner" pitchFamily="2" charset="0"/>
              </a:rPr>
              <a:t>Q &amp;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679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52D53-FB4D-0FAB-2488-AAB07005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Sitka Banner" pitchFamily="2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6A55-3D58-804B-758E-AC407118573E}"/>
              </a:ext>
            </a:extLst>
          </p:cNvPr>
          <p:cNvSpPr txBox="1"/>
          <p:nvPr/>
        </p:nvSpPr>
        <p:spPr>
          <a:xfrm>
            <a:off x="3474999" y="5169170"/>
            <a:ext cx="58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itka Banner" pitchFamily="2" charset="0"/>
              </a:rPr>
              <a:t>PDE Solver code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on</a:t>
            </a:r>
            <a:r>
              <a:rPr lang="en-US" dirty="0">
                <a:latin typeface="Sitka Banner" pitchFamily="2" charset="0"/>
              </a:rPr>
              <a:t>: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dirty="0">
                <a:latin typeface="Sitka Banner" pitchFamily="2" charset="0"/>
                <a:hlinkClick r:id="rId2"/>
              </a:rPr>
              <a:t>http://10.175.9.240/</a:t>
            </a:r>
            <a:r>
              <a:rPr lang="en-US" dirty="0" err="1">
                <a:latin typeface="Sitka Banner" pitchFamily="2" charset="0"/>
                <a:hlinkClick r:id="rId2"/>
              </a:rPr>
              <a:t>dlpde</a:t>
            </a:r>
            <a:r>
              <a:rPr lang="en-US" dirty="0">
                <a:latin typeface="Sitka Banner" pitchFamily="2" charset="0"/>
                <a:hlinkClick r:id="rId2"/>
              </a:rPr>
              <a:t>/</a:t>
            </a:r>
            <a:r>
              <a:rPr lang="en-US" dirty="0" err="1">
                <a:latin typeface="Sitka Banner" pitchFamily="2" charset="0"/>
                <a:hlinkClick r:id="rId2"/>
              </a:rPr>
              <a:t>intro.html</a:t>
            </a:r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FD01A-0410-0FEC-57CB-55466B74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E195-702F-CC3A-A32B-2223D632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Appendix I – Deep BSDE (Black Scholes)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6F98A7F-6898-777D-C6D0-E63C16E3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62" y="1323191"/>
            <a:ext cx="9646276" cy="541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94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42A1-B713-4211-227B-BA4E34E9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F6C6-C2E4-9B47-E8B0-9E11D6D0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(Black-Scholes)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12DFAE3-A816-947B-2234-57A9438E0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98" y="1149782"/>
            <a:ext cx="7740203" cy="54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54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B184A1-E385-1FB5-97A2-1CA89AA0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18FDE-D043-8D17-68C6-3C296911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What </a:t>
            </a:r>
            <a:r>
              <a:rPr lang="en-US" altLang="zh-CN" sz="3600" b="1" dirty="0">
                <a:latin typeface="Sitka Banner" pitchFamily="2" charset="0"/>
              </a:rPr>
              <a:t>Deep Learning-based PDE solver do?</a:t>
            </a:r>
            <a:endParaRPr lang="en-CN" sz="3600" b="1">
              <a:latin typeface="Sitka Banner" pitchFamily="2" charset="0"/>
            </a:endParaRPr>
          </a:p>
        </p:txBody>
      </p:sp>
      <p:graphicFrame>
        <p:nvGraphicFramePr>
          <p:cNvPr id="15" name="内容占位符 4">
            <a:extLst>
              <a:ext uri="{FF2B5EF4-FFF2-40B4-BE49-F238E27FC236}">
                <a16:creationId xmlns:a16="http://schemas.microsoft.com/office/drawing/2014/main" id="{6B9CBD99-093B-C6BF-0B04-BB6A67E05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011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84F6ACA-D236-5C86-D79F-2580640B0211}"/>
              </a:ext>
            </a:extLst>
          </p:cNvPr>
          <p:cNvSpPr txBox="1"/>
          <p:nvPr/>
        </p:nvSpPr>
        <p:spPr>
          <a:xfrm>
            <a:off x="0" y="6611779"/>
            <a:ext cx="5803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Sitka Banner" pitchFamily="2" charset="0"/>
              </a:rPr>
              <a:t>“dimensions” refer to the number of state variables or model factors — like asset prices, volatilities, or interest rates</a:t>
            </a:r>
            <a:endParaRPr kumimoji="1" lang="zh-CN" altLang="en-US" sz="1000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6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07DB1-1CC5-F73F-2086-1A09035C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39" name="Rectangle 4403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041" name="Rectangle 4404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598C9-7EC6-CD45-E8CB-1949B6BD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 &amp; Benchmark</a:t>
            </a:r>
          </a:p>
        </p:txBody>
      </p:sp>
      <p:sp>
        <p:nvSpPr>
          <p:cNvPr id="44043" name="Rectangle 4404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045" name="Rectangle 4404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FD81F-5361-6255-25B4-936234341F9F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Predicted Deltas match analytical values well across time, especially near the strike, indicating that the model correctly captures the hedging ratio Delta at each time step.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700"/>
            </a:br>
            <a:endParaRPr lang="en-US" sz="1700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19F278AC-A073-C0B5-FB7E-D09CD1C6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636" y="2734056"/>
            <a:ext cx="7963119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80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9C787-5BB0-FF52-3FB3-9C4B83D79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CC52-16D1-F651-551C-1CFDFC8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Result &amp;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A45F9-AC8B-CFE5-BA7C-39BCEE93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16" y="1430767"/>
            <a:ext cx="5146183" cy="4746196"/>
          </a:xfrm>
        </p:spPr>
        <p:txBody>
          <a:bodyPr>
            <a:normAutofit/>
          </a:bodyPr>
          <a:lstStyle/>
          <a:p>
            <a:r>
              <a:rPr lang="en-US" dirty="0">
                <a:latin typeface="Sitka Banner" pitchFamily="2" charset="0"/>
              </a:rPr>
              <a:t>The model learns accurate Deltas at each time step for hedging. (As shown previously)</a:t>
            </a:r>
          </a:p>
          <a:p>
            <a:r>
              <a:rPr lang="en-US" dirty="0">
                <a:latin typeface="Sitka Banner" pitchFamily="2" charset="0"/>
              </a:rPr>
              <a:t>These Deltas are used to simulate terminal hedge values.</a:t>
            </a:r>
          </a:p>
          <a:p>
            <a:r>
              <a:rPr lang="en-US" dirty="0">
                <a:latin typeface="Sitka Banner" pitchFamily="2" charset="0"/>
              </a:rPr>
              <a:t>We only need to train another MLP at t = 0 to output the correct initial NPV as a function of initial stock price S0, which is the option price we want at t = 0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0565B184-3DAF-F8DB-9516-2FF023E1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1" y="1889926"/>
            <a:ext cx="5920999" cy="406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4503F-886C-4B6B-310E-72C22DC3B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5007-9502-37DB-4EBA-89704994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Appendix II – Deep BSDE (SABR)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D46D92E2-27D3-4FDE-39D8-B06E7209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51" y="1323191"/>
            <a:ext cx="9648497" cy="47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74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5015-641D-6B21-8D27-577638C9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A506-F102-745A-678C-AF69D693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9CA-E7A1-C32F-2CC4-3C39815B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35A35EE9-B734-298D-C470-7D279B1D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76" y="1323191"/>
            <a:ext cx="9701048" cy="54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60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0233-6F91-7F5D-480E-2A694D94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5CDD-E80F-E842-3E07-79E2D7656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7208-985C-97A4-D539-715451E0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2345CFBD-F1F4-227D-3561-2C25C0A0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0767"/>
            <a:ext cx="11353800" cy="50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8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91AC1-2500-0AF1-34FE-474BD254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DCAA-CB51-A0E3-F4C9-E6B26CE5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3B259-73DB-4A0C-B88F-80B67A614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BA2EADA6-0E0B-0EE9-45F8-763D862D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10" y="1323191"/>
            <a:ext cx="8945179" cy="546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0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415C-61B7-D84C-8642-73005490B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87AE-77F2-E07B-7D9B-27DBDAA2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itka Banner" pitchFamily="2" charset="0"/>
              </a:rPr>
              <a:t>Effect of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on SABR Pricing: Deep BSDE vs Analytical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2C8C-39E7-017A-AEDB-E42FC615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1125"/>
            <a:ext cx="10515600" cy="112951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Sitka Banner" pitchFamily="2" charset="0"/>
              </a:rPr>
              <a:t>Deep BSDE captures the pricing surface under different initial volatility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and forward price F.</a:t>
            </a:r>
          </a:p>
          <a:p>
            <a:r>
              <a:rPr lang="en-US" dirty="0">
                <a:latin typeface="Sitka Banner" pitchFamily="2" charset="0"/>
              </a:rPr>
              <a:t>When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increases (from 0.05 to 0.1), the curvature around ATM increases.</a:t>
            </a:r>
          </a:p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0A8B34E6-17BC-7B6C-0014-DE322743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16" y="1457000"/>
            <a:ext cx="10717967" cy="40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5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04E7-1C59-F942-DEE6-F2C876F7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Appendix II - Mixture Density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562FE-D5E9-27A7-A828-F2A3CE22D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6B38DE9-66C1-E025-243B-A49EBB4E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1" y="2274161"/>
            <a:ext cx="10099873" cy="419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1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BA1E-36A3-CE83-5F61-1107F5BC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B603A-6CC9-8104-3631-D3BADB4A4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N" dirty="0">
                    <a:latin typeface="Sitka Banner" pitchFamily="2" charset="0"/>
                  </a:rPr>
                  <a:t>Using Monte Carlo Method sample path and approximate the density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Discrete time steps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At each time steps, we train a Mixture Density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to approximate the density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Optimize the network by the difference between Network Prediction and MC sample</a:t>
                </a:r>
                <a:r>
                  <a:rPr lang="en-US" dirty="0">
                    <a:latin typeface="Sitka Banner" pitchFamily="2" charset="0"/>
                  </a:rPr>
                  <a:t>d reference point.                               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altLang="zh-CN" dirty="0">
                    <a:latin typeface="Sitka Banner" pitchFamily="2" charset="0"/>
                  </a:rPr>
                  <a:t> 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altLang="zh-CN" dirty="0">
                    <a:latin typeface="Sitka Banner" pitchFamily="2" charset="0"/>
                  </a:rP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CN" dirty="0">
                    <a:latin typeface="Sitka Banner" pitchFamily="2" charset="0"/>
                  </a:rPr>
                  <a:t> is the predicted density from the Neural Network at t = 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CN" dirty="0">
                    <a:latin typeface="Sitka Banner" pitchFamily="2" charset="0"/>
                  </a:rPr>
                  <a:t>is the reference density approximated by Monter Carlo sampling </a:t>
                </a:r>
              </a:p>
              <a:p>
                <a:endParaRPr lang="en-CN" dirty="0">
                  <a:latin typeface="Sitka Banner" pitchFamily="2" charset="0"/>
                </a:endParaRPr>
              </a:p>
              <a:p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B603A-6CC9-8104-3631-D3BADB4A4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4F1154-BBD7-0CB0-5635-1DCE11D0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046" y="4512426"/>
            <a:ext cx="2253349" cy="49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35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B52E-4A46-590A-E413-39A331C9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MC Sample for Reference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7FF-D9F7-D280-C210-2EAFA1F9F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596" y="2418701"/>
            <a:ext cx="5937411" cy="3780931"/>
          </a:xfrm>
        </p:spPr>
        <p:txBody>
          <a:bodyPr/>
          <a:lstStyle/>
          <a:p>
            <a:r>
              <a:rPr lang="en-US" dirty="0">
                <a:latin typeface="Sitka Banner" pitchFamily="2" charset="0"/>
              </a:rPr>
              <a:t>MC samples provide a discrete density distribution over time and stock price. We use neural networks to fit a continuous curve that approximates this distribution.</a:t>
            </a:r>
            <a:r>
              <a:rPr lang="zh-CN" altLang="en-US" dirty="0">
                <a:latin typeface="Sitka Banner" pitchFamily="2" charset="0"/>
              </a:rPr>
              <a:t> </a:t>
            </a:r>
            <a:endParaRPr lang="en-US" dirty="0">
              <a:latin typeface="Sitka Banner" pitchFamily="2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486809-FE4E-E02E-C721-481D6DCE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2" y="2296040"/>
            <a:ext cx="4911692" cy="39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93C87B8-EA24-EE9B-816F-812030C68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55" y="4433241"/>
            <a:ext cx="4911692" cy="24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61541-FC98-5538-F2D8-6A484BC6DFCD}"/>
              </a:ext>
            </a:extLst>
          </p:cNvPr>
          <p:cNvSpPr txBox="1"/>
          <p:nvPr/>
        </p:nvSpPr>
        <p:spPr>
          <a:xfrm>
            <a:off x="1193180" y="6199632"/>
            <a:ext cx="37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MC Sampled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1170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0640-8C63-DCFB-6F64-D88BC7B1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34A5DC23-4FE4-49D2-79E5-D9DF82E9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57" y="1418104"/>
            <a:ext cx="7163939" cy="1950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9300F-24F6-47CE-FBD2-10494C6D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04" y="156306"/>
            <a:ext cx="10515600" cy="99942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Sitka Banner" pitchFamily="2" charset="0"/>
              </a:rPr>
              <a:t>How does a DL-based PDE solver work?</a:t>
            </a:r>
            <a:endParaRPr lang="en-CN" sz="3600" b="1" dirty="0">
              <a:latin typeface="Sitka Bann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24EF2-4CD6-308E-CDC9-F8639E1DF15B}"/>
              </a:ext>
            </a:extLst>
          </p:cNvPr>
          <p:cNvSpPr txBox="1"/>
          <p:nvPr/>
        </p:nvSpPr>
        <p:spPr>
          <a:xfrm>
            <a:off x="8168371" y="2352456"/>
            <a:ext cx="339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Sitka Banner" pitchFamily="2" charset="0"/>
              </a:rPr>
              <a:t>“</a:t>
            </a:r>
            <a:r>
              <a:rPr lang="en-US" sz="1600" b="1" dirty="0">
                <a:latin typeface="Sitka Banner" pitchFamily="2" charset="0"/>
              </a:rPr>
              <a:t>predict → check→ correct</a:t>
            </a:r>
            <a:r>
              <a:rPr lang="zh-CN" altLang="en-US" sz="1600" b="1" dirty="0">
                <a:latin typeface="Sitka Banner" pitchFamily="2" charset="0"/>
              </a:rPr>
              <a:t> </a:t>
            </a:r>
            <a:r>
              <a:rPr lang="en-US" sz="1600" b="1" dirty="0">
                <a:latin typeface="Sitka Banner" pitchFamily="2" charset="0"/>
              </a:rPr>
              <a:t>→ repeat</a:t>
            </a:r>
            <a:r>
              <a:rPr lang="zh-CN" altLang="en-US" sz="1600" b="1" dirty="0">
                <a:latin typeface="Sitka Banner" pitchFamily="2" charset="0"/>
              </a:rPr>
              <a:t>“</a:t>
            </a:r>
            <a:endParaRPr lang="en-CN" sz="1600" b="1" dirty="0">
              <a:latin typeface="Sitka Banner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105D18-3398-5357-7530-DC0FC7B8531A}"/>
              </a:ext>
            </a:extLst>
          </p:cNvPr>
          <p:cNvSpPr txBox="1"/>
          <p:nvPr/>
        </p:nvSpPr>
        <p:spPr>
          <a:xfrm>
            <a:off x="5400566" y="452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14334F-489A-8421-CD9F-50D7BB2A53B3}"/>
              </a:ext>
            </a:extLst>
          </p:cNvPr>
          <p:cNvSpPr/>
          <p:nvPr/>
        </p:nvSpPr>
        <p:spPr>
          <a:xfrm>
            <a:off x="1607128" y="3868147"/>
            <a:ext cx="3336723" cy="725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Check </a:t>
            </a:r>
            <a:r>
              <a:rPr lang="en-US" altLang="zh-CN" sz="1400" dirty="0">
                <a:solidFill>
                  <a:schemeClr val="tx1"/>
                </a:solidFill>
                <a:latin typeface="Sitka Banner" pitchFamily="2" charset="0"/>
              </a:rPr>
              <a:t>h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ow well it </a:t>
            </a:r>
            <a:r>
              <a:rPr lang="en-US" altLang="zh-CN" sz="1400" dirty="0">
                <a:solidFill>
                  <a:schemeClr val="tx1"/>
                </a:solidFill>
                <a:latin typeface="Sitka Banner" pitchFamily="2" charset="0"/>
              </a:rPr>
              <a:t>fits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 the PDE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Calculate error</a:t>
            </a:r>
            <a:r>
              <a:rPr lang="en-US" sz="1400" dirty="0">
                <a:solidFill>
                  <a:schemeClr val="tx1"/>
                </a:solidFill>
                <a:latin typeface="Sitka Banner" pitchFamily="2" charset="0"/>
              </a:rPr>
              <a:t>*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 (difference from PDE)</a:t>
            </a:r>
            <a:endParaRPr lang="en-CN" sz="1400" dirty="0">
              <a:solidFill>
                <a:schemeClr val="tx1"/>
              </a:solidFill>
              <a:latin typeface="Sitka Banner" pitchFamily="2" charset="0"/>
            </a:endParaRPr>
          </a:p>
        </p:txBody>
      </p:sp>
      <p:sp>
        <p:nvSpPr>
          <p:cNvPr id="62" name="Curved Down Arrow 61">
            <a:extLst>
              <a:ext uri="{FF2B5EF4-FFF2-40B4-BE49-F238E27FC236}">
                <a16:creationId xmlns:a16="http://schemas.microsoft.com/office/drawing/2014/main" id="{3CB5DB27-6FFA-4B8E-B4E1-58148198CB74}"/>
              </a:ext>
            </a:extLst>
          </p:cNvPr>
          <p:cNvSpPr/>
          <p:nvPr/>
        </p:nvSpPr>
        <p:spPr>
          <a:xfrm>
            <a:off x="8264149" y="3540685"/>
            <a:ext cx="381789" cy="305961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3" name="Curved Down Arrow 62">
            <a:extLst>
              <a:ext uri="{FF2B5EF4-FFF2-40B4-BE49-F238E27FC236}">
                <a16:creationId xmlns:a16="http://schemas.microsoft.com/office/drawing/2014/main" id="{BB7A7CBC-9B96-68BF-1C38-66D633E42F68}"/>
              </a:ext>
            </a:extLst>
          </p:cNvPr>
          <p:cNvSpPr/>
          <p:nvPr/>
        </p:nvSpPr>
        <p:spPr>
          <a:xfrm rot="10800000">
            <a:off x="8227956" y="3936110"/>
            <a:ext cx="381789" cy="305959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90E5DA-FF47-C929-192D-714C778971DF}"/>
              </a:ext>
            </a:extLst>
          </p:cNvPr>
          <p:cNvSpPr txBox="1"/>
          <p:nvPr/>
        </p:nvSpPr>
        <p:spPr>
          <a:xfrm>
            <a:off x="8805358" y="3626240"/>
            <a:ext cx="2642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itka Banner" pitchFamily="2" charset="0"/>
              </a:rPr>
              <a:t>Training</a:t>
            </a:r>
            <a:r>
              <a:rPr lang="zh-CN" altLang="en-US" sz="1600" b="1" dirty="0">
                <a:latin typeface="Sitka Banner" pitchFamily="2" charset="0"/>
              </a:rPr>
              <a:t> </a:t>
            </a:r>
            <a:r>
              <a:rPr lang="en-US" altLang="zh-CN" sz="1600" b="1" dirty="0">
                <a:latin typeface="Sitka Banner" pitchFamily="2" charset="0"/>
              </a:rPr>
              <a:t>Loop: </a:t>
            </a:r>
            <a:r>
              <a:rPr lang="en-US" sz="1600" dirty="0">
                <a:latin typeface="Sitka Banner" pitchFamily="2" charset="0"/>
              </a:rPr>
              <a:t>repeat until </a:t>
            </a:r>
          </a:p>
          <a:p>
            <a:r>
              <a:rPr lang="en-US" sz="1600" dirty="0">
                <a:latin typeface="Sitka Banner" pitchFamily="2" charset="0"/>
              </a:rPr>
              <a:t>the error is small  </a:t>
            </a:r>
            <a:endParaRPr lang="en-CN" sz="1600" dirty="0">
              <a:latin typeface="Sitka Banner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AE9E83-3BBB-80D7-59D0-BA8BC71FFC45}"/>
              </a:ext>
            </a:extLst>
          </p:cNvPr>
          <p:cNvSpPr/>
          <p:nvPr/>
        </p:nvSpPr>
        <p:spPr>
          <a:xfrm>
            <a:off x="1604838" y="5332571"/>
            <a:ext cx="3336723" cy="725219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itka Banner" pitchFamily="2" charset="0"/>
              </a:rPr>
              <a:t>Adjust</a:t>
            </a:r>
            <a:r>
              <a:rPr lang="en-CN" sz="1400">
                <a:latin typeface="Sitka Banner" pitchFamily="2" charset="0"/>
              </a:rPr>
              <a:t> </a:t>
            </a:r>
            <a:r>
              <a:rPr lang="en-CN" sz="1400" dirty="0">
                <a:latin typeface="Sitka Banner" pitchFamily="2" charset="0"/>
              </a:rPr>
              <a:t>the Neural Network’s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latin typeface="Sitka Banner" pitchFamily="2" charset="0"/>
              </a:rPr>
              <a:t>Use Auto-Differentiation (PyTorch) for optimization direction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961B2B3-88C5-8C87-7EB3-27B57CFE7B45}"/>
              </a:ext>
            </a:extLst>
          </p:cNvPr>
          <p:cNvSpPr/>
          <p:nvPr/>
        </p:nvSpPr>
        <p:spPr>
          <a:xfrm>
            <a:off x="2574213" y="3729122"/>
            <a:ext cx="1505398" cy="21113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Loss </a:t>
            </a:r>
            <a:r>
              <a:rPr lang="en-CN" dirty="0">
                <a:solidFill>
                  <a:schemeClr val="bg1"/>
                </a:solidFill>
                <a:latin typeface="Sitka Banner" pitchFamily="2" charset="0"/>
              </a:rPr>
              <a:t>Function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8F49AF-A2E2-F0C4-8E6C-667360D680BC}"/>
              </a:ext>
            </a:extLst>
          </p:cNvPr>
          <p:cNvCxnSpPr>
            <a:cxnSpLocks/>
          </p:cNvCxnSpPr>
          <p:nvPr/>
        </p:nvCxnSpPr>
        <p:spPr>
          <a:xfrm>
            <a:off x="3326912" y="4593365"/>
            <a:ext cx="0" cy="59315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9AC6BBA-CA6F-63E7-B59E-D05A920AB20D}"/>
              </a:ext>
            </a:extLst>
          </p:cNvPr>
          <p:cNvSpPr/>
          <p:nvPr/>
        </p:nvSpPr>
        <p:spPr>
          <a:xfrm>
            <a:off x="2574213" y="5172672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24B8161-62B1-5658-6E3C-7B840BF0C67E}"/>
              </a:ext>
            </a:extLst>
          </p:cNvPr>
          <p:cNvCxnSpPr>
            <a:cxnSpLocks/>
          </p:cNvCxnSpPr>
          <p:nvPr/>
        </p:nvCxnSpPr>
        <p:spPr>
          <a:xfrm>
            <a:off x="7114069" y="2691010"/>
            <a:ext cx="0" cy="1551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64C8D8-A0AB-F488-498F-C1D75BAD9028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43851" y="4230756"/>
            <a:ext cx="216568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F264DAB-5198-A2F4-97C5-0D98A598C9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522804" y="5695181"/>
            <a:ext cx="10820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761FDB-E6A0-CBBD-E906-A58619CF740F}"/>
              </a:ext>
            </a:extLst>
          </p:cNvPr>
          <p:cNvCxnSpPr>
            <a:cxnSpLocks/>
          </p:cNvCxnSpPr>
          <p:nvPr/>
        </p:nvCxnSpPr>
        <p:spPr>
          <a:xfrm flipV="1">
            <a:off x="522804" y="3025575"/>
            <a:ext cx="0" cy="266960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34D41FC2-C77A-DC4C-7A7A-61C99AE9BA37}"/>
              </a:ext>
            </a:extLst>
          </p:cNvPr>
          <p:cNvSpPr/>
          <p:nvPr/>
        </p:nvSpPr>
        <p:spPr>
          <a:xfrm rot="10800000">
            <a:off x="7531552" y="1379335"/>
            <a:ext cx="609752" cy="4934621"/>
          </a:xfrm>
          <a:prstGeom prst="leftBrace">
            <a:avLst>
              <a:gd name="adj1" fmla="val 0"/>
              <a:gd name="adj2" fmla="val 49699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9" name="Down Arrow 118">
            <a:extLst>
              <a:ext uri="{FF2B5EF4-FFF2-40B4-BE49-F238E27FC236}">
                <a16:creationId xmlns:a16="http://schemas.microsoft.com/office/drawing/2014/main" id="{DBFA98C2-3BA2-B20A-B54E-FF57418D8255}"/>
              </a:ext>
            </a:extLst>
          </p:cNvPr>
          <p:cNvSpPr/>
          <p:nvPr/>
        </p:nvSpPr>
        <p:spPr>
          <a:xfrm>
            <a:off x="9751445" y="4326955"/>
            <a:ext cx="155076" cy="44292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157A43D-05EB-1FD5-A303-DA4AAF05A647}"/>
                  </a:ext>
                </a:extLst>
              </p:cNvPr>
              <p:cNvSpPr/>
              <p:nvPr/>
            </p:nvSpPr>
            <p:spPr>
              <a:xfrm>
                <a:off x="8675125" y="5484799"/>
                <a:ext cx="2533798" cy="6777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N" sz="1400" b="1" dirty="0">
                    <a:latin typeface="Sitka Banner" pitchFamily="2" charset="0"/>
                  </a:rPr>
                  <a:t>Final 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4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157A43D-05EB-1FD5-A303-DA4AAF05A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25" y="5484799"/>
                <a:ext cx="2533798" cy="677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B764D88-C2C5-8E1E-CD63-A1EB2710CE2E}"/>
                  </a:ext>
                </a:extLst>
              </p14:cNvPr>
              <p14:cNvContentPartPr/>
              <p14:nvPr/>
            </p14:nvContentPartPr>
            <p14:xfrm>
              <a:off x="10334242" y="4381431"/>
              <a:ext cx="43560" cy="5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B764D88-C2C5-8E1E-CD63-A1EB2710CE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8122" y="4375311"/>
                <a:ext cx="55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2AF1304-B4F7-8626-F5E9-E222E159DED3}"/>
                  </a:ext>
                </a:extLst>
              </p14:cNvPr>
              <p14:cNvContentPartPr/>
              <p14:nvPr/>
            </p14:nvContentPartPr>
            <p14:xfrm>
              <a:off x="10348282" y="4498431"/>
              <a:ext cx="5040" cy="29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2AF1304-B4F7-8626-F5E9-E222E159DE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42162" y="4492311"/>
                <a:ext cx="172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2F52D49-3D30-8BFE-FDB7-6BF5E1D71849}"/>
                  </a:ext>
                </a:extLst>
              </p14:cNvPr>
              <p14:cNvContentPartPr/>
              <p14:nvPr/>
            </p14:nvContentPartPr>
            <p14:xfrm>
              <a:off x="10343962" y="4609311"/>
              <a:ext cx="9360" cy="15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2F52D49-3D30-8BFE-FDB7-6BF5E1D718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37842" y="4603042"/>
                <a:ext cx="21600" cy="27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1C0E2AA-511A-F9C2-FB9F-4CA49F9E259A}"/>
                  </a:ext>
                </a:extLst>
              </p14:cNvPr>
              <p14:cNvContentPartPr/>
              <p14:nvPr/>
            </p14:nvContentPartPr>
            <p14:xfrm>
              <a:off x="10331002" y="4700391"/>
              <a:ext cx="46080" cy="33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1C0E2AA-511A-F9C2-FB9F-4CA49F9E25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24882" y="4694337"/>
                <a:ext cx="58320" cy="452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1914B0C-6C48-69B6-3210-D3C05DE1FF25}"/>
              </a:ext>
            </a:extLst>
          </p:cNvPr>
          <p:cNvSpPr txBox="1"/>
          <p:nvPr/>
        </p:nvSpPr>
        <p:spPr>
          <a:xfrm>
            <a:off x="522804" y="926740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Sitka Banner" pitchFamily="2" charset="0"/>
              </a:rPr>
              <a:t>Core idea: use neural network to </a:t>
            </a:r>
            <a:r>
              <a:rPr lang="en-US" altLang="zh-CN" i="1" u="sng" dirty="0">
                <a:latin typeface="Sitka Banner" pitchFamily="2" charset="0"/>
              </a:rPr>
              <a:t>approximate</a:t>
            </a:r>
            <a:r>
              <a:rPr lang="en-US" altLang="zh-CN" i="1" dirty="0">
                <a:latin typeface="Sitka Banner" pitchFamily="2" charset="0"/>
              </a:rPr>
              <a:t> PDE solution</a:t>
            </a:r>
            <a:endParaRPr lang="en-US" altLang="zh-CN" dirty="0">
              <a:latin typeface="Sitka Banner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4D083C2-8000-58A5-5800-C93A0D7EAC4E}"/>
              </a:ext>
            </a:extLst>
          </p:cNvPr>
          <p:cNvSpPr txBox="1"/>
          <p:nvPr/>
        </p:nvSpPr>
        <p:spPr>
          <a:xfrm>
            <a:off x="0" y="6635749"/>
            <a:ext cx="2185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Sitka Banner" pitchFamily="2" charset="0"/>
              </a:rPr>
              <a:t>Error*</a:t>
            </a:r>
            <a:r>
              <a:rPr lang="en-US" altLang="zh-CN" sz="1000" dirty="0">
                <a:latin typeface="Sitka Banner" pitchFamily="2" charset="0"/>
              </a:rPr>
              <a:t>= how well prediction fits the PDE</a:t>
            </a:r>
            <a:endParaRPr kumimoji="1" lang="zh-CN" altLang="en-US" sz="1000" dirty="0">
              <a:latin typeface="Sitka Banner" pitchFamily="2" charset="0"/>
            </a:endParaRPr>
          </a:p>
        </p:txBody>
      </p:sp>
      <p:pic>
        <p:nvPicPr>
          <p:cNvPr id="29" name="图片 28" descr="手机屏幕截图&#10;&#10;AI 生成的内容可能不正确。">
            <a:extLst>
              <a:ext uri="{FF2B5EF4-FFF2-40B4-BE49-F238E27FC236}">
                <a16:creationId xmlns:a16="http://schemas.microsoft.com/office/drawing/2014/main" id="{DB4E696C-BD40-138A-21A9-1BAE3450D5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40867" y="339820"/>
            <a:ext cx="1395074" cy="50567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3DED95F-085B-7C0F-884F-27DF7050CC50}"/>
              </a:ext>
            </a:extLst>
          </p:cNvPr>
          <p:cNvSpPr txBox="1"/>
          <p:nvPr/>
        </p:nvSpPr>
        <p:spPr>
          <a:xfrm>
            <a:off x="9639349" y="32043"/>
            <a:ext cx="245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Sitka Banner" pitchFamily="2" charset="0"/>
              </a:rPr>
              <a:t>📌 </a:t>
            </a:r>
            <a:r>
              <a:rPr lang="en-US" altLang="zh-CN" sz="1400" dirty="0">
                <a:latin typeface="Sitka Banner" pitchFamily="2" charset="0"/>
              </a:rPr>
              <a:t>Example PDE: Heat Equation</a:t>
            </a:r>
            <a:endParaRPr kumimoji="1" lang="zh-CN" altLang="en-US" sz="1400" dirty="0">
              <a:latin typeface="Sitka Banner" pitchFamily="2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64AA56-2E3A-EEC4-06B7-36E028DFE6EF}"/>
              </a:ext>
            </a:extLst>
          </p:cNvPr>
          <p:cNvSpPr txBox="1"/>
          <p:nvPr/>
        </p:nvSpPr>
        <p:spPr>
          <a:xfrm>
            <a:off x="6603455" y="1847543"/>
            <a:ext cx="10003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41100"/>
                </a:solidFill>
                <a:latin typeface="Sitka Banner" pitchFamily="2" charset="0"/>
              </a:rPr>
              <a:t>NN Prediction</a:t>
            </a:r>
            <a:endParaRPr kumimoji="1" lang="zh-CN" altLang="en-US" sz="1200" dirty="0">
              <a:solidFill>
                <a:srgbClr val="941100"/>
              </a:solidFill>
              <a:latin typeface="Sitka Banner" pitchFamily="2" charset="0"/>
            </a:endParaRPr>
          </a:p>
        </p:txBody>
      </p:sp>
      <p:pic>
        <p:nvPicPr>
          <p:cNvPr id="5" name="Picture 4" descr="A circular object with black text&#10;&#10;Description automatically generated">
            <a:extLst>
              <a:ext uri="{FF2B5EF4-FFF2-40B4-BE49-F238E27FC236}">
                <a16:creationId xmlns:a16="http://schemas.microsoft.com/office/drawing/2014/main" id="{30A6D017-233D-953A-441C-BFAF5DE214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3934" y="4904945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4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224F-0612-58D3-3CD9-5BA976FB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BB5E0-A407-47B2-DAB6-C3282F84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BD0B0F-EA87-866A-AFF9-77BF407C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1" y="2355923"/>
            <a:ext cx="4424760" cy="34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D55D1-E01C-E0B9-7727-8006C8197847}"/>
              </a:ext>
            </a:extLst>
          </p:cNvPr>
          <p:cNvSpPr txBox="1"/>
          <p:nvPr/>
        </p:nvSpPr>
        <p:spPr>
          <a:xfrm>
            <a:off x="1075765" y="5876467"/>
            <a:ext cx="341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DGM Fokker-Planck Analytical Solution Surface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4A05CE-CFD1-6EC6-F6A4-71746B0D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5923"/>
            <a:ext cx="4629375" cy="363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CE4A0-302E-5947-735C-6A3C8E73361A}"/>
              </a:ext>
            </a:extLst>
          </p:cNvPr>
          <p:cNvSpPr txBox="1"/>
          <p:nvPr/>
        </p:nvSpPr>
        <p:spPr>
          <a:xfrm>
            <a:off x="6734287" y="5991169"/>
            <a:ext cx="379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Sliced MDN Predicted Solution Surface</a:t>
            </a:r>
          </a:p>
        </p:txBody>
      </p:sp>
    </p:spTree>
    <p:extLst>
      <p:ext uri="{BB962C8B-B14F-4D97-AF65-F5344CB8AC3E}">
        <p14:creationId xmlns:p14="http://schemas.microsoft.com/office/powerpoint/2010/main" val="2074905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1108-AC6F-3AFD-76F3-01555C4E1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D473-7666-BA22-8BC9-29EA8561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63D26-082E-80ED-7B3A-AD3E7E47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3C82EC-2834-4B6A-882F-9536E5A5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2633472"/>
            <a:ext cx="10890928" cy="35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50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FE5B-9D1D-72B7-F7EA-9B82B10A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985D-A91E-4531-B95C-EB1E1B96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7039938-1AA8-A3D4-5AF5-59AE0F91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2574243"/>
            <a:ext cx="11417449" cy="375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778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2C1A5-C687-0516-5D25-0E93CF26A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801-9434-7257-8EC8-26821327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E0241-5FC2-EF2F-47CD-6E7154D0F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EF5906-ADD8-0FB3-BB91-EC37A52BB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2" y="2661354"/>
            <a:ext cx="10535322" cy="345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67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28E0-E3A8-2EDE-D71D-7C0EEEF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MDN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4BBEC-B84B-0926-9B4E-FD4463220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2633472"/>
                <a:ext cx="10890928" cy="40793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N" b="1" dirty="0">
                    <a:latin typeface="Sitka Banner" pitchFamily="2" charset="0"/>
                  </a:rPr>
                  <a:t>Limitation</a:t>
                </a:r>
                <a:r>
                  <a:rPr lang="en-CN" dirty="0">
                    <a:latin typeface="Sitka Banner" pitchFamily="2" charset="0"/>
                  </a:rPr>
                  <a:t> -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dirty="0">
                    <a:latin typeface="Sitka Banner" pitchFamily="2" charset="0"/>
                  </a:rPr>
                  <a:t>Monte Carlo simulations provide discrete density estimates only at sampled parameter combinations (e.g., over a fixed grid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). </a:t>
                </a:r>
                <a:r>
                  <a:rPr lang="en-US" dirty="0">
                    <a:latin typeface="Sitka Banner" pitchFamily="2" charset="0"/>
                  </a:rPr>
                  <a:t>This limits resolution and generalization.</a:t>
                </a:r>
                <a:endParaRPr lang="en-CN" dirty="0">
                  <a:latin typeface="Sitka Banner" pitchFamily="2" charset="0"/>
                </a:endParaRPr>
              </a:p>
              <a:p>
                <a:r>
                  <a:rPr lang="en-US" b="1" dirty="0">
                    <a:latin typeface="Sitka Banner" pitchFamily="2" charset="0"/>
                  </a:rPr>
                  <a:t>Generalization via MDN </a:t>
                </a:r>
                <a:r>
                  <a:rPr lang="en-CN" dirty="0">
                    <a:latin typeface="Sitka Banner" pitchFamily="2" charset="0"/>
                  </a:rPr>
                  <a:t>– </a:t>
                </a:r>
                <a:r>
                  <a:rPr lang="en-US" dirty="0">
                    <a:latin typeface="Sitka Banner" pitchFamily="2" charset="0"/>
                  </a:rPr>
                  <a:t>By training the Mixture Density Network (MDN) on discrete slices of the input space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Sitka Banner" pitchFamily="2" charset="0"/>
                  </a:rPr>
                  <a:t>), the model learns a continuous mapping and can interpolate densities between grid points, effectively recovering the full functional form of the distribution.</a:t>
                </a:r>
                <a:endParaRPr lang="en-CN" dirty="0">
                  <a:latin typeface="Sitka Banner" pitchFamily="2" charset="0"/>
                </a:endParaRPr>
              </a:p>
              <a:p>
                <a:r>
                  <a:rPr lang="en-US" b="1" dirty="0">
                    <a:latin typeface="Sitka Banner" pitchFamily="2" charset="0"/>
                  </a:rPr>
                  <a:t>Scalability to higher dimensions </a:t>
                </a:r>
                <a:r>
                  <a:rPr lang="en-US" dirty="0">
                    <a:latin typeface="Sitka Banner" pitchFamily="2" charset="0"/>
                  </a:rPr>
                  <a:t>- This approach naturally extends to additional parameters. By including variables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as </a:t>
                </a:r>
                <a:r>
                  <a:rPr lang="en-US" dirty="0">
                    <a:latin typeface="Sitka Banner" pitchFamily="2" charset="0"/>
                  </a:rPr>
                  <a:t>s inputs during training, the MDN can generalize across the entire parameter space.</a:t>
                </a:r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4BBEC-B84B-0926-9B4E-FD4463220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2633472"/>
                <a:ext cx="10890928" cy="4079300"/>
              </a:xfrm>
              <a:blipFill>
                <a:blip r:embed="rId2"/>
                <a:stretch>
                  <a:fillRect l="-1048" t="-3106" r="-13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934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1A62-BEF7-899A-8E03-434E58DF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 – (t,S,r)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3F041-36D4-F9B2-47A0-862F6E4945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Sitka Banner" pitchFamily="2" charset="0"/>
                  </a:rPr>
                  <a:t>Treating risk-free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as the input</a:t>
                </a:r>
              </a:p>
              <a:p>
                <a:r>
                  <a:rPr lang="en-CN" dirty="0">
                    <a:latin typeface="Sitka Banner" pitchFamily="2" charset="0"/>
                  </a:rPr>
                  <a:t>We sampling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grid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0.00, 0.01, 0.02, 0.03,0.05</m:t>
                        </m:r>
                      </m:e>
                    </m:d>
                  </m:oMath>
                </a14:m>
                <a:endParaRPr lang="en-US" b="0" dirty="0">
                  <a:latin typeface="Sitka Banner" pitchFamily="2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Sitka Banner" pitchFamily="2" charset="0"/>
                  </a:rPr>
                  <a:t>37 time points in total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Sampling Stock Price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0,200</m:t>
                        </m:r>
                      </m:e>
                    </m:d>
                  </m:oMath>
                </a14:m>
                <a:r>
                  <a:rPr lang="en-CN" dirty="0">
                    <a:latin typeface="Sitka Banner" pitchFamily="2" charset="0"/>
                  </a:rPr>
                  <a:t> with bin width 0.2</a:t>
                </a:r>
              </a:p>
              <a:p>
                <a:r>
                  <a:rPr lang="en-CN" dirty="0">
                    <a:latin typeface="Sitka Banner" pitchFamily="2" charset="0"/>
                  </a:rPr>
                  <a:t>Constructing the approximation density with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[5, 37, 1000]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3F041-36D4-F9B2-47A0-862F6E494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3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1E5E-0C5C-F242-109C-C2D65B1D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Result – In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2277-638D-A13B-41E1-10419E984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97AE43-C03D-3A19-1266-0E0B1515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633472"/>
            <a:ext cx="10363201" cy="340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70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806D-04A0-764A-89C6-A894C546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Result – O</a:t>
            </a:r>
            <a:r>
              <a:rPr lang="en-US" dirty="0">
                <a:latin typeface="Sitka Banner" pitchFamily="2" charset="0"/>
              </a:rPr>
              <a:t>u</a:t>
            </a:r>
            <a:r>
              <a:rPr lang="en-CN" dirty="0">
                <a:latin typeface="Sitka Banner" pitchFamily="2" charset="0"/>
              </a:rPr>
              <a:t>t of Sample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3BA709E-012B-D7D7-76C9-EF7CE5BEE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2" y="2224681"/>
            <a:ext cx="10550832" cy="346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C6B3D-EB18-2837-459E-5B281A0889D4}"/>
                  </a:ext>
                </a:extLst>
              </p:cNvPr>
              <p:cNvSpPr txBox="1"/>
              <p:nvPr/>
            </p:nvSpPr>
            <p:spPr>
              <a:xfrm>
                <a:off x="1968649" y="5830645"/>
                <a:ext cx="8240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>
                    <a:latin typeface="Sitka Banner" pitchFamily="2" charset="0"/>
                  </a:rPr>
                  <a:t>The density function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=0.015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never appear in the training sample grid, but neural network can naturally infer this gap between the grid with extremely high accuracy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C6B3D-EB18-2837-459E-5B281A08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49" y="5830645"/>
                <a:ext cx="8240358" cy="646331"/>
              </a:xfrm>
              <a:prstGeom prst="rect">
                <a:avLst/>
              </a:prstGeom>
              <a:blipFill>
                <a:blip r:embed="rId3"/>
                <a:stretch>
                  <a:fillRect l="-615" t="-1923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47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607DB-3EBA-78A1-446D-806CE42E0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3687-92D8-148C-F93B-ACD9380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2230" cy="95806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Sitka Banner" pitchFamily="2" charset="0"/>
              </a:rPr>
              <a:t>Appendix III - Neural Network as a Function Approximator</a:t>
            </a:r>
            <a:endParaRPr lang="en-CN" sz="3200" b="1" dirty="0">
              <a:latin typeface="Sitka Banner" pitchFamily="2" charset="0"/>
            </a:endParaRPr>
          </a:p>
        </p:txBody>
      </p:sp>
      <p:pic>
        <p:nvPicPr>
          <p:cNvPr id="13" name="Picture 12" descr="A diagram of a block diagram&#10;&#10;Description automatically generated">
            <a:extLst>
              <a:ext uri="{FF2B5EF4-FFF2-40B4-BE49-F238E27FC236}">
                <a16:creationId xmlns:a16="http://schemas.microsoft.com/office/drawing/2014/main" id="{3D48DB51-F803-5D3F-67CC-D10D8EDB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53" y="1952385"/>
            <a:ext cx="5574329" cy="2765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1CA0F4-FD9C-7C91-C8E8-4AAB051217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0767"/>
                <a:ext cx="6086582" cy="506210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Sitka Banner" pitchFamily="2" charset="0"/>
                  </a:rPr>
                  <a:t>A neural network is a </a:t>
                </a:r>
                <a:r>
                  <a:rPr lang="en-US" sz="2400" b="1" dirty="0">
                    <a:latin typeface="Sitka Banner" pitchFamily="2" charset="0"/>
                  </a:rPr>
                  <a:t>differentiable</a:t>
                </a:r>
                <a:r>
                  <a:rPr lang="en-US" sz="2400" dirty="0">
                    <a:latin typeface="Sitka Banner" pitchFamily="2" charset="0"/>
                  </a:rPr>
                  <a:t> </a:t>
                </a:r>
                <a:r>
                  <a:rPr lang="en-US" sz="2400" b="1" dirty="0">
                    <a:latin typeface="Sitka Banner" pitchFamily="2" charset="0"/>
                  </a:rPr>
                  <a:t>parameterized</a:t>
                </a:r>
                <a:r>
                  <a:rPr lang="en-US" sz="2400" dirty="0">
                    <a:latin typeface="Sitka Banner" pitchFamily="2" charset="0"/>
                  </a:rPr>
                  <a:t> function:</a:t>
                </a:r>
              </a:p>
              <a:p>
                <a:endParaRPr lang="en-CN" sz="2400" dirty="0">
                  <a:latin typeface="Sitka Banner" pitchFamily="2" charset="0"/>
                </a:endParaRPr>
              </a:p>
              <a:p>
                <a:pPr marL="0" indent="0">
                  <a:buNone/>
                </a:pPr>
                <a:r>
                  <a:rPr lang="zh-CN" altLang="en-US" sz="1800" dirty="0">
                    <a:latin typeface="Sitka Banner" pitchFamily="2" charset="0"/>
                  </a:rPr>
                  <a:t>    </a:t>
                </a:r>
                <a:r>
                  <a:rPr lang="en-US" altLang="zh-CN" sz="1800" dirty="0">
                    <a:latin typeface="Sitka Banner" pitchFamily="2" charset="0"/>
                  </a:rPr>
                  <a:t>w</a:t>
                </a:r>
                <a:r>
                  <a:rPr lang="en-CN" sz="1800" dirty="0">
                    <a:latin typeface="Sitka Banner" pitchFamily="2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CN" sz="1800" dirty="0">
                    <a:latin typeface="Sitka Banner" pitchFamily="2" charset="0"/>
                  </a:rPr>
                  <a:t> is the input vector,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>
                    <a:latin typeface="Sitka Banner" pitchFamily="2" charset="0"/>
                  </a:rPr>
                  <a:t> are all trainable parameters (weights and biases).</a:t>
                </a:r>
              </a:p>
              <a:p>
                <a:r>
                  <a:rPr lang="en-US" sz="2400" dirty="0">
                    <a:latin typeface="Sitka Banner" pitchFamily="2" charset="0"/>
                  </a:rPr>
                  <a:t>It is built from </a:t>
                </a:r>
                <a:r>
                  <a:rPr lang="en-US" sz="2400" b="1" dirty="0">
                    <a:latin typeface="Sitka Banner" pitchFamily="2" charset="0"/>
                  </a:rPr>
                  <a:t>layers of neurons</a:t>
                </a:r>
                <a:r>
                  <a:rPr lang="en-US" sz="2400" dirty="0">
                    <a:latin typeface="Sitka Banner" pitchFamily="2" charset="0"/>
                  </a:rPr>
                  <a:t>. Each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Sitka Banner" pitchFamily="2" charset="0"/>
                  </a:rPr>
                  <a:t> computes applies a linear transformation</a:t>
                </a:r>
                <a:r>
                  <a:rPr lang="zh-CN" altLang="en-US" sz="2400" dirty="0">
                    <a:latin typeface="Sitka Banner" pitchFamily="2" charset="0"/>
                  </a:rPr>
                  <a:t> </a:t>
                </a:r>
                <a:r>
                  <a:rPr lang="en-US" altLang="zh-CN" sz="2400" dirty="0">
                    <a:latin typeface="Sitka Banner" pitchFamily="2" charset="0"/>
                  </a:rPr>
                  <a:t>via weight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Sitka Banner" pitchFamily="2" charset="0"/>
                  </a:rPr>
                  <a:t> and bias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Sitka Banner" pitchFamily="2" charset="0"/>
                  </a:rPr>
                  <a:t>  and a non-linear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Sitka Banner" pitchFamily="2" charset="0"/>
                  </a:rPr>
                  <a:t> </a:t>
                </a:r>
              </a:p>
              <a:p>
                <a:endParaRPr lang="en-US" sz="2400" dirty="0">
                  <a:latin typeface="Sitka Banner" pitchFamily="2" charset="0"/>
                </a:endParaRPr>
              </a:p>
              <a:p>
                <a:r>
                  <a:rPr lang="en-CN" sz="2400" dirty="0">
                    <a:latin typeface="Sitka Banner" pitchFamily="2" charset="0"/>
                  </a:rPr>
                  <a:t>The </a:t>
                </a:r>
                <a:r>
                  <a:rPr lang="en-US" sz="2400" dirty="0">
                    <a:latin typeface="Sitka Banner" pitchFamily="2" charset="0"/>
                  </a:rPr>
                  <a:t>final output layer gives: </a:t>
                </a:r>
                <a:endParaRPr lang="en-CN" sz="2400" dirty="0">
                  <a:latin typeface="Sitka Banner" pitchFamily="2" charset="0"/>
                </a:endParaRPr>
              </a:p>
              <a:p>
                <a:endParaRPr lang="en-CN" sz="24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C481-E97B-6A92-7E5B-4BE4F50B4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0767"/>
                <a:ext cx="6086582" cy="5062108"/>
              </a:xfrm>
              <a:blipFill>
                <a:blip r:embed="rId4"/>
                <a:stretch>
                  <a:fillRect l="-1458" t="-1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tex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A604048-B0D0-AECE-FDDB-F9BEA4A1A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017" y="2155275"/>
            <a:ext cx="1825103" cy="497755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BD390FD1-19FA-C9C2-81D8-9B009215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24" y="4718273"/>
            <a:ext cx="4514116" cy="444740"/>
          </a:xfrm>
          <a:prstGeom prst="rect">
            <a:avLst/>
          </a:prstGeom>
        </p:spPr>
      </p:pic>
      <p:pic>
        <p:nvPicPr>
          <p:cNvPr id="9" name="Picture 8" descr="A close up of a letter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D0C6195-865C-02E4-9197-673B6EE54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7833" y="5712305"/>
            <a:ext cx="2890929" cy="4564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8A55A-F8F7-1F7C-25DD-D2CD81AAAA77}"/>
              </a:ext>
            </a:extLst>
          </p:cNvPr>
          <p:cNvCxnSpPr>
            <a:cxnSpLocks/>
          </p:cNvCxnSpPr>
          <p:nvPr/>
        </p:nvCxnSpPr>
        <p:spPr>
          <a:xfrm flipV="1">
            <a:off x="6096000" y="3472679"/>
            <a:ext cx="2548467" cy="1467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1E88E597-E08F-B7BC-7678-55F9BB2751F5}"/>
              </a:ext>
            </a:extLst>
          </p:cNvPr>
          <p:cNvSpPr/>
          <p:nvPr/>
        </p:nvSpPr>
        <p:spPr>
          <a:xfrm>
            <a:off x="6924781" y="1212351"/>
            <a:ext cx="4941271" cy="740034"/>
          </a:xfrm>
          <a:prstGeom prst="curved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7BCA57-B393-12C1-1C57-17C59DFF368B}"/>
              </a:ext>
            </a:extLst>
          </p:cNvPr>
          <p:cNvCxnSpPr/>
          <p:nvPr/>
        </p:nvCxnSpPr>
        <p:spPr>
          <a:xfrm flipV="1">
            <a:off x="4515410" y="1756881"/>
            <a:ext cx="2286082" cy="647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85E8DB-68ED-1062-8AB1-FACF02770D21}"/>
              </a:ext>
            </a:extLst>
          </p:cNvPr>
          <p:cNvSpPr/>
          <p:nvPr/>
        </p:nvSpPr>
        <p:spPr>
          <a:xfrm>
            <a:off x="8462871" y="3276600"/>
            <a:ext cx="342462" cy="19607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1FF4EFA-470F-161F-A6E6-1E8A617E73D1}"/>
              </a:ext>
            </a:extLst>
          </p:cNvPr>
          <p:cNvSpPr/>
          <p:nvPr/>
        </p:nvSpPr>
        <p:spPr>
          <a:xfrm>
            <a:off x="11119998" y="3276600"/>
            <a:ext cx="342462" cy="19607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D8DDE74-CBF0-416B-B58E-76FA056041F7}"/>
              </a:ext>
            </a:extLst>
          </p:cNvPr>
          <p:cNvSpPr/>
          <p:nvPr/>
        </p:nvSpPr>
        <p:spPr>
          <a:xfrm rot="16200000">
            <a:off x="7862908" y="4114392"/>
            <a:ext cx="304800" cy="895127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7" name="Content Placeholder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3DE2B714-8607-487B-5A10-04A0D56EA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4341" y="4694744"/>
            <a:ext cx="3506926" cy="216325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A89D2F-A071-C144-E7A2-6D8CF763D241}"/>
              </a:ext>
            </a:extLst>
          </p:cNvPr>
          <p:cNvCxnSpPr>
            <a:cxnSpLocks/>
          </p:cNvCxnSpPr>
          <p:nvPr/>
        </p:nvCxnSpPr>
        <p:spPr>
          <a:xfrm>
            <a:off x="6096000" y="5048219"/>
            <a:ext cx="1769533" cy="472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7EABBE3-E719-E24C-834B-72789A9C5673}"/>
              </a:ext>
            </a:extLst>
          </p:cNvPr>
          <p:cNvSpPr/>
          <p:nvPr/>
        </p:nvSpPr>
        <p:spPr>
          <a:xfrm rot="19196136" flipV="1">
            <a:off x="7788416" y="5473361"/>
            <a:ext cx="262467" cy="13446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0CC31F-0486-BFB8-78B5-7B5F3DD9D854}"/>
              </a:ext>
            </a:extLst>
          </p:cNvPr>
          <p:cNvCxnSpPr>
            <a:cxnSpLocks/>
          </p:cNvCxnSpPr>
          <p:nvPr/>
        </p:nvCxnSpPr>
        <p:spPr>
          <a:xfrm flipV="1">
            <a:off x="4957422" y="3472679"/>
            <a:ext cx="6396378" cy="243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68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57C2B-05B3-4EE2-319A-0E0B2E87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B63D-B787-CBB2-FF44-2D171446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 fontScale="90000"/>
          </a:bodyPr>
          <a:lstStyle/>
          <a:p>
            <a:r>
              <a:rPr lang="en-CN" sz="4000" b="1" dirty="0">
                <a:latin typeface="Sitka Banner" pitchFamily="2" charset="0"/>
              </a:rPr>
              <a:t>Appendix IV - From </a:t>
            </a:r>
            <a:r>
              <a:rPr lang="en-US" sz="4000" b="1" dirty="0" err="1">
                <a:latin typeface="Sitka Banner" pitchFamily="2" charset="0"/>
              </a:rPr>
              <a:t>Galerkin</a:t>
            </a:r>
            <a:r>
              <a:rPr lang="en-US" sz="4000" b="1" dirty="0">
                <a:latin typeface="Sitka Banner" pitchFamily="2" charset="0"/>
              </a:rPr>
              <a:t> Method to Deep Learning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7202C1-67FD-E283-609D-45BFB6F7B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6048" y="1407391"/>
                <a:ext cx="409786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1600" b="1" dirty="0">
                    <a:latin typeface="Sitka Banner" pitchFamily="2" charset="0"/>
                  </a:rPr>
                  <a:t>Galerkin Method</a:t>
                </a:r>
              </a:p>
              <a:p>
                <a:r>
                  <a:rPr lang="en-US" sz="1600" b="1" dirty="0">
                    <a:latin typeface="Sitka Banner" pitchFamily="2" charset="0"/>
                  </a:rPr>
                  <a:t>Core Idea: </a:t>
                </a:r>
                <a:r>
                  <a:rPr lang="en-US" sz="1600" dirty="0">
                    <a:latin typeface="Sitka Banner" pitchFamily="2" charset="0"/>
                  </a:rPr>
                  <a:t>Approximate the PDE solution using a linear combination of fixed basis functions.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dirty="0">
                  <a:latin typeface="Sitka Banner" pitchFamily="2" charset="0"/>
                </a:endParaRPr>
              </a:p>
              <a:p>
                <a:r>
                  <a:rPr lang="en-US" sz="1800" dirty="0">
                    <a:latin typeface="Sitka Banner" pitchFamily="2" charset="0"/>
                  </a:rPr>
                  <a:t>We have fixed basis function x and solve for coefficient c</a:t>
                </a:r>
              </a:p>
              <a:p>
                <a:endParaRPr lang="en-US" sz="1800" dirty="0">
                  <a:latin typeface="Sitka Banner" pitchFamily="2" charset="0"/>
                </a:endParaRPr>
              </a:p>
              <a:p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8F4FC-5EDA-8099-9565-C67586392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6048" y="1407391"/>
                <a:ext cx="4097867" cy="4351338"/>
              </a:xfrm>
              <a:blipFill>
                <a:blip r:embed="rId2"/>
                <a:stretch>
                  <a:fillRect l="-929" t="-8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09486D93-0DED-8FE1-03CA-65EFED0B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42" y="3583060"/>
            <a:ext cx="3778878" cy="3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E18E2E9-CD22-9C95-C2DA-761BB0209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4299" y="1407391"/>
                <a:ext cx="461215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N" sz="1600" b="1" dirty="0">
                    <a:latin typeface="Sitka Banner" pitchFamily="2" charset="0"/>
                  </a:rPr>
                  <a:t>Deep Learning</a:t>
                </a:r>
              </a:p>
              <a:p>
                <a:r>
                  <a:rPr lang="en-CN" sz="1600" b="1" dirty="0">
                    <a:latin typeface="Sitka Banner" pitchFamily="2" charset="0"/>
                  </a:rPr>
                  <a:t>Core Idea: </a:t>
                </a:r>
                <a:r>
                  <a:rPr lang="en-US" sz="1600" dirty="0">
                    <a:latin typeface="Sitka Banner" pitchFamily="2" charset="0"/>
                  </a:rPr>
                  <a:t>Approximate the PDE solution using a neural network that automatically learns the basis functions.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NN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Sitka Banner" pitchFamily="2" charset="0"/>
                </a:endParaRPr>
              </a:p>
              <a:p>
                <a:r>
                  <a:rPr lang="en-US" sz="1600" dirty="0">
                    <a:latin typeface="Sitka Banner" pitchFamily="2" charset="0"/>
                  </a:rPr>
                  <a:t>We optimize the parameters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Sitka Banner" pitchFamily="2" charset="0"/>
                  </a:rPr>
                  <a:t> within the neural network to find the best approximate of PDE Solution</a:t>
                </a:r>
              </a:p>
              <a:p>
                <a:endParaRPr lang="en-US" sz="1600" dirty="0">
                  <a:latin typeface="Sitka Banner" pitchFamily="2" charset="0"/>
                </a:endParaRPr>
              </a:p>
              <a:p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B508654-050F-FCBD-F5D3-429CFFFF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99" y="1407391"/>
                <a:ext cx="4612159" cy="4351338"/>
              </a:xfrm>
              <a:prstGeom prst="rect">
                <a:avLst/>
              </a:prstGeom>
              <a:blipFill>
                <a:blip r:embed="rId4"/>
                <a:stretch>
                  <a:fillRect l="-274" t="-8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>
            <a:extLst>
              <a:ext uri="{FF2B5EF4-FFF2-40B4-BE49-F238E27FC236}">
                <a16:creationId xmlns:a16="http://schemas.microsoft.com/office/drawing/2014/main" id="{761E10D5-371A-93B3-C036-CC8DFE11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299" y="3533643"/>
            <a:ext cx="4402667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5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38C2-7577-5566-1ABF-6B108783F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7E13-2833-C512-DF94-D26226586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97" y="131301"/>
            <a:ext cx="4634548" cy="794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/>
              <a:t>DGM – Neural Network Set 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F9DDF-4CFA-EE37-2B9C-90443AAAF892}"/>
              </a:ext>
            </a:extLst>
          </p:cNvPr>
          <p:cNvSpPr txBox="1"/>
          <p:nvPr/>
        </p:nvSpPr>
        <p:spPr>
          <a:xfrm>
            <a:off x="444938" y="2285292"/>
            <a:ext cx="3296769" cy="428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8A55DE5-7B28-A775-9893-3E882D8E7D0A}"/>
              </a:ext>
            </a:extLst>
          </p:cNvPr>
          <p:cNvSpPr/>
          <p:nvPr/>
        </p:nvSpPr>
        <p:spPr>
          <a:xfrm>
            <a:off x="6721363" y="9171"/>
            <a:ext cx="4857042" cy="6389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bg1"/>
                </a:solidFill>
                <a:latin typeface="Sitka Banner" pitchFamily="2" charset="0"/>
              </a:rPr>
              <a:t>Forward Propagation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61C2A42E-7A77-2A6C-7346-68C3E16C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28" y="1658302"/>
            <a:ext cx="5046003" cy="1644415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5AAB61E3-3A2B-5382-CD1E-D5193B59A764}"/>
              </a:ext>
            </a:extLst>
          </p:cNvPr>
          <p:cNvSpPr/>
          <p:nvPr/>
        </p:nvSpPr>
        <p:spPr>
          <a:xfrm>
            <a:off x="6797255" y="4722287"/>
            <a:ext cx="4781150" cy="567445"/>
          </a:xfrm>
          <a:prstGeom prst="lef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accent6"/>
                </a:solidFill>
                <a:latin typeface="Sitka Banner" pitchFamily="2" charset="0"/>
              </a:rPr>
              <a:t>Backward Propagation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A80B289-511B-0F18-9E7E-39DE4C2CF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858649"/>
              </p:ext>
            </p:extLst>
          </p:nvPr>
        </p:nvGraphicFramePr>
        <p:xfrm>
          <a:off x="398440" y="925900"/>
          <a:ext cx="4540718" cy="5324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07">
                  <a:extLst>
                    <a:ext uri="{9D8B030D-6E8A-4147-A177-3AD203B41FA5}">
                      <a16:colId xmlns:a16="http://schemas.microsoft.com/office/drawing/2014/main" val="2474572243"/>
                    </a:ext>
                  </a:extLst>
                </a:gridCol>
                <a:gridCol w="3314611">
                  <a:extLst>
                    <a:ext uri="{9D8B030D-6E8A-4147-A177-3AD203B41FA5}">
                      <a16:colId xmlns:a16="http://schemas.microsoft.com/office/drawing/2014/main" val="277330243"/>
                    </a:ext>
                  </a:extLst>
                </a:gridCol>
              </a:tblGrid>
              <a:tr h="7118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Component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DGM Design for Feynman-Kac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856732"/>
                  </a:ext>
                </a:extLst>
              </a:tr>
              <a:tr h="8753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Input Sampler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Random mesh-free sampling over[t, S]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139282"/>
                  </a:ext>
                </a:extLst>
              </a:tr>
              <a:tr h="9574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  <a:hlinkClick r:id="rId4" action="ppaction://hlinksldjump"/>
                        </a:rPr>
                        <a:t>Neural Network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24 hidden layers</a:t>
                      </a:r>
                    </a:p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64 neurons per layer</a:t>
                      </a:r>
                    </a:p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LSTM-inspired DGM blocks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192081"/>
                  </a:ext>
                </a:extLst>
              </a:tr>
              <a:tr h="11202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Loss Function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Tailored Loss = PDE residual + terminal payoff + boundary penalty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5909973"/>
                  </a:ext>
                </a:extLst>
              </a:tr>
              <a:tr h="8753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itka Banner" pitchFamily="2" charset="0"/>
                        </a:rPr>
                        <a:t>ADAM optimizer with automatic differentiation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258781"/>
                  </a:ext>
                </a:extLst>
              </a:tr>
              <a:tr h="7841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Repeat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itka Banner" pitchFamily="2" charset="0"/>
                        </a:rPr>
                        <a:t>Train until loss converges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72315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31A7A-87D1-663A-7245-48AED4D30458}"/>
              </a:ext>
            </a:extLst>
          </p:cNvPr>
          <p:cNvCxnSpPr>
            <a:cxnSpLocks/>
          </p:cNvCxnSpPr>
          <p:nvPr/>
        </p:nvCxnSpPr>
        <p:spPr>
          <a:xfrm>
            <a:off x="7318478" y="1691768"/>
            <a:ext cx="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AD96BA-37AC-7EBD-D583-2759E75A9B9D}"/>
              </a:ext>
            </a:extLst>
          </p:cNvPr>
          <p:cNvSpPr txBox="1"/>
          <p:nvPr/>
        </p:nvSpPr>
        <p:spPr>
          <a:xfrm>
            <a:off x="7062748" y="1296519"/>
            <a:ext cx="15082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</a:t>
            </a:r>
            <a:r>
              <a:rPr lang="en-CN" sz="1200">
                <a:latin typeface="Sitka Banner" pitchFamily="2" charset="0"/>
              </a:rPr>
              <a:t>per </a:t>
            </a:r>
            <a:r>
              <a:rPr lang="en-US" sz="1200" dirty="0">
                <a:latin typeface="Sitka Banner" pitchFamily="2" charset="0"/>
              </a:rPr>
              <a:t>l</a:t>
            </a:r>
            <a:r>
              <a:rPr lang="en-CN" sz="1200">
                <a:latin typeface="Sitka Banner" pitchFamily="2" charset="0"/>
              </a:rPr>
              <a:t>ayer</a:t>
            </a:r>
            <a:endParaRPr lang="en-CN" sz="1200" dirty="0">
              <a:latin typeface="Sitka Banner" pitchFamily="2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518786D6-4725-4574-997E-9EFE6E03C4AC}"/>
              </a:ext>
            </a:extLst>
          </p:cNvPr>
          <p:cNvSpPr/>
          <p:nvPr/>
        </p:nvSpPr>
        <p:spPr>
          <a:xfrm rot="16200000">
            <a:off x="8788088" y="-384202"/>
            <a:ext cx="332070" cy="2857183"/>
          </a:xfrm>
          <a:prstGeom prst="rightBrace">
            <a:avLst>
              <a:gd name="adj1" fmla="val 1495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6686EA-A62E-28B0-E75A-E30D1CA5BEEF}"/>
              </a:ext>
            </a:extLst>
          </p:cNvPr>
          <p:cNvCxnSpPr>
            <a:cxnSpLocks/>
          </p:cNvCxnSpPr>
          <p:nvPr/>
        </p:nvCxnSpPr>
        <p:spPr>
          <a:xfrm>
            <a:off x="11362296" y="2739313"/>
            <a:ext cx="0" cy="124652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875AD-100E-8AD9-9481-0831FE5CB0FC}"/>
              </a:ext>
            </a:extLst>
          </p:cNvPr>
          <p:cNvSpPr/>
          <p:nvPr/>
        </p:nvSpPr>
        <p:spPr>
          <a:xfrm>
            <a:off x="8241719" y="3984573"/>
            <a:ext cx="1349369" cy="2502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C6D9C2-FC09-2284-4247-8DCE142EEC4E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525531" y="3302844"/>
            <a:ext cx="1390873" cy="6817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CA8FFC-63B7-DBE4-C27B-DFAF9BD88077}"/>
              </a:ext>
            </a:extLst>
          </p:cNvPr>
          <p:cNvSpPr txBox="1"/>
          <p:nvPr/>
        </p:nvSpPr>
        <p:spPr>
          <a:xfrm>
            <a:off x="8218088" y="580383"/>
            <a:ext cx="12103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048462-A9A2-AFC8-D301-D1ECB6F331F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81570" y="3291390"/>
            <a:ext cx="634834" cy="6931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3EF930-651B-73B6-C5AA-421C9CB2EC8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916404" y="3351161"/>
            <a:ext cx="727734" cy="6334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E6BCCE-D9BB-E0D4-9501-1356AD2105B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916404" y="3361220"/>
            <a:ext cx="1466308" cy="6233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1BFBC33-CC41-4EAD-68FC-A63E9CA3C765}"/>
              </a:ext>
            </a:extLst>
          </p:cNvPr>
          <p:cNvSpPr/>
          <p:nvPr/>
        </p:nvSpPr>
        <p:spPr>
          <a:xfrm>
            <a:off x="4935224" y="2861347"/>
            <a:ext cx="2020040" cy="445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Sitka Banner" pitchFamily="2" charset="0"/>
              </a:rPr>
              <a:t>Random mesh-free sampling</a:t>
            </a:r>
          </a:p>
          <a:p>
            <a:pPr algn="ctr"/>
            <a:endParaRPr lang="en-US" sz="1200" b="1" dirty="0">
              <a:latin typeface="Sitka Banner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EE032B-0885-8AAA-B019-9FA0CA4F46EF}"/>
              </a:ext>
            </a:extLst>
          </p:cNvPr>
          <p:cNvSpPr/>
          <p:nvPr/>
        </p:nvSpPr>
        <p:spPr>
          <a:xfrm>
            <a:off x="5340196" y="2561351"/>
            <a:ext cx="964847" cy="222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  <a:latin typeface="Sitka Banner" pitchFamily="2" charset="0"/>
              </a:rPr>
              <a:t>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1BAF09-5299-8E5C-EC56-ECD8FCC6D6E6}"/>
                  </a:ext>
                </a:extLst>
              </p:cNvPr>
              <p:cNvSpPr/>
              <p:nvPr/>
            </p:nvSpPr>
            <p:spPr>
              <a:xfrm>
                <a:off x="10466157" y="4157454"/>
                <a:ext cx="1812709" cy="3996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dist"/>
                <a:endParaRPr lang="en-CN" sz="1200" b="1" dirty="0">
                  <a:latin typeface="Sitka Banner" pitchFamily="2" charset="0"/>
                </a:endParaRPr>
              </a:p>
              <a:p>
                <a:pPr algn="dist"/>
                <a:r>
                  <a:rPr lang="en-US" sz="1200" b="1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𝑷𝑫𝑬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𝒃𝒐𝒖𝒏𝒅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</m:sub>
                    </m:sSub>
                  </m:oMath>
                </a14:m>
                <a:endParaRPr lang="en-CN" sz="12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1BAF09-5299-8E5C-EC56-ECD8FCC6D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157" y="4157454"/>
                <a:ext cx="1812709" cy="3996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FE167361-0C50-4023-2E20-AF17CB14E75B}"/>
              </a:ext>
            </a:extLst>
          </p:cNvPr>
          <p:cNvSpPr/>
          <p:nvPr/>
        </p:nvSpPr>
        <p:spPr>
          <a:xfrm>
            <a:off x="10767979" y="4003369"/>
            <a:ext cx="1349367" cy="2227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>
                <a:latin typeface="Sitka Banner" pitchFamily="2" charset="0"/>
              </a:rPr>
              <a:t>Loss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function</a:t>
            </a:r>
            <a:r>
              <a:rPr lang="en-CN">
                <a:latin typeface="Sitka Banner" pitchFamily="2" charset="0"/>
              </a:rPr>
              <a:t> </a:t>
            </a:r>
            <a:endParaRPr lang="en-CN" dirty="0">
              <a:latin typeface="Sitka Banner" pitchFamily="2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8ADE80-C66F-2291-A03A-00D4DB1217B6}"/>
              </a:ext>
            </a:extLst>
          </p:cNvPr>
          <p:cNvCxnSpPr>
            <a:cxnSpLocks/>
            <a:stCxn id="57" idx="1"/>
            <a:endCxn id="28" idx="3"/>
          </p:cNvCxnSpPr>
          <p:nvPr/>
        </p:nvCxnSpPr>
        <p:spPr>
          <a:xfrm flipH="1" flipV="1">
            <a:off x="9591088" y="4109708"/>
            <a:ext cx="1176891" cy="50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52C1F12-FEAD-2358-0D34-F5E4F0944AE0}"/>
              </a:ext>
            </a:extLst>
          </p:cNvPr>
          <p:cNvSpPr/>
          <p:nvPr/>
        </p:nvSpPr>
        <p:spPr>
          <a:xfrm>
            <a:off x="5722983" y="2243414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F3B01DF-26FB-6248-D005-5DC4A9DE1F6B}"/>
              </a:ext>
            </a:extLst>
          </p:cNvPr>
          <p:cNvSpPr/>
          <p:nvPr/>
        </p:nvSpPr>
        <p:spPr>
          <a:xfrm>
            <a:off x="6059601" y="188401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8DAECF1-06CB-78CC-65AF-0FC8B56E1487}"/>
              </a:ext>
            </a:extLst>
          </p:cNvPr>
          <p:cNvSpPr/>
          <p:nvPr/>
        </p:nvSpPr>
        <p:spPr>
          <a:xfrm>
            <a:off x="11250723" y="3149199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8702BDA9-4E18-4168-81DB-F10DEAB3B366}"/>
              </a:ext>
            </a:extLst>
          </p:cNvPr>
          <p:cNvSpPr/>
          <p:nvPr/>
        </p:nvSpPr>
        <p:spPr>
          <a:xfrm>
            <a:off x="9676805" y="3794012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32" name="Curved Down Arrow 61">
            <a:extLst>
              <a:ext uri="{FF2B5EF4-FFF2-40B4-BE49-F238E27FC236}">
                <a16:creationId xmlns:a16="http://schemas.microsoft.com/office/drawing/2014/main" id="{1AEB64CF-B699-BD5B-1C47-CF147B2362D1}"/>
              </a:ext>
            </a:extLst>
          </p:cNvPr>
          <p:cNvSpPr/>
          <p:nvPr/>
        </p:nvSpPr>
        <p:spPr>
          <a:xfrm>
            <a:off x="6658764" y="3693967"/>
            <a:ext cx="474621" cy="250726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34" name="Curved Down Arrow 62">
            <a:extLst>
              <a:ext uri="{FF2B5EF4-FFF2-40B4-BE49-F238E27FC236}">
                <a16:creationId xmlns:a16="http://schemas.microsoft.com/office/drawing/2014/main" id="{AA491AF2-6F80-54D8-BDB2-3D67C7769CB5}"/>
              </a:ext>
            </a:extLst>
          </p:cNvPr>
          <p:cNvSpPr/>
          <p:nvPr/>
        </p:nvSpPr>
        <p:spPr>
          <a:xfrm rot="10800000">
            <a:off x="6627420" y="3995167"/>
            <a:ext cx="474620" cy="250270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54" name="文本框 1053">
            <a:extLst>
              <a:ext uri="{FF2B5EF4-FFF2-40B4-BE49-F238E27FC236}">
                <a16:creationId xmlns:a16="http://schemas.microsoft.com/office/drawing/2014/main" id="{CE344416-33CE-563F-6477-BC5D57B5219B}"/>
              </a:ext>
            </a:extLst>
          </p:cNvPr>
          <p:cNvSpPr txBox="1"/>
          <p:nvPr/>
        </p:nvSpPr>
        <p:spPr>
          <a:xfrm>
            <a:off x="10796035" y="648866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sp>
        <p:nvSpPr>
          <p:cNvPr id="6" name="文本框 30">
            <a:extLst>
              <a:ext uri="{FF2B5EF4-FFF2-40B4-BE49-F238E27FC236}">
                <a16:creationId xmlns:a16="http://schemas.microsoft.com/office/drawing/2014/main" id="{5CA00F41-BBAD-2160-21E1-994A93C2152F}"/>
              </a:ext>
            </a:extLst>
          </p:cNvPr>
          <p:cNvSpPr txBox="1"/>
          <p:nvPr/>
        </p:nvSpPr>
        <p:spPr>
          <a:xfrm>
            <a:off x="10862121" y="1921808"/>
            <a:ext cx="10003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41100"/>
                </a:solidFill>
                <a:latin typeface="Sitka Banner" pitchFamily="2" charset="0"/>
              </a:rPr>
              <a:t>NN Prediction</a:t>
            </a:r>
            <a:endParaRPr kumimoji="1" lang="zh-CN" altLang="en-US" sz="1200" dirty="0">
              <a:solidFill>
                <a:srgbClr val="941100"/>
              </a:solidFill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71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4AF72-0A1A-AED4-C77D-E742EC37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4E60-276C-18AC-6521-EA34C29A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5753"/>
          </a:xfrm>
        </p:spPr>
        <p:txBody>
          <a:bodyPr/>
          <a:lstStyle/>
          <a:p>
            <a:r>
              <a:rPr lang="en-CN" dirty="0">
                <a:latin typeface="Sitka Banner" pitchFamily="2" charset="0"/>
              </a:rPr>
              <a:t>Appendix V – DGM Network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8F9F767A-8EF5-2054-C345-E60813CC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2" y="1170878"/>
            <a:ext cx="7772400" cy="2239829"/>
          </a:xfrm>
          <a:prstGeom prst="rect">
            <a:avLst/>
          </a:prstGeom>
        </p:spPr>
      </p:pic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93D67621-175B-972E-D726-D59E8E8B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2" y="3447294"/>
            <a:ext cx="4046034" cy="3095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4E5E7A-A18B-E955-B4F5-71038232E4C9}"/>
              </a:ext>
            </a:extLst>
          </p:cNvPr>
          <p:cNvSpPr txBox="1"/>
          <p:nvPr/>
        </p:nvSpPr>
        <p:spPr>
          <a:xfrm>
            <a:off x="3858322" y="1170878"/>
            <a:ext cx="4583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954E5-D3D1-FFFA-66FB-8743AA10C1EF}"/>
              </a:ext>
            </a:extLst>
          </p:cNvPr>
          <p:cNvSpPr txBox="1"/>
          <p:nvPr/>
        </p:nvSpPr>
        <p:spPr>
          <a:xfrm>
            <a:off x="2246451" y="3448636"/>
            <a:ext cx="4583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C1B18-88AA-64E7-A8AE-E91979DCEBEF}"/>
              </a:ext>
            </a:extLst>
          </p:cNvPr>
          <p:cNvSpPr txBox="1"/>
          <p:nvPr/>
        </p:nvSpPr>
        <p:spPr>
          <a:xfrm>
            <a:off x="3127917" y="1134291"/>
            <a:ext cx="146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latin typeface="Sitka Banner" pitchFamily="2" charset="0"/>
              </a:rPr>
              <a:t>(a) DGM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55671-036B-723A-F0F8-087B7D388A9E}"/>
              </a:ext>
            </a:extLst>
          </p:cNvPr>
          <p:cNvSpPr txBox="1"/>
          <p:nvPr/>
        </p:nvSpPr>
        <p:spPr>
          <a:xfrm>
            <a:off x="1633134" y="344886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latin typeface="Sitka Banner" pitchFamily="2" charset="0"/>
              </a:rPr>
              <a:t>(b) DGM Block</a:t>
            </a:r>
          </a:p>
        </p:txBody>
      </p:sp>
      <p:pic>
        <p:nvPicPr>
          <p:cNvPr id="16" name="Picture 1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8F80434-8211-71D2-4BEA-D86120443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56" y="3898900"/>
            <a:ext cx="4347842" cy="27224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E11B4E-952D-7CE4-68B4-9DBD71DAE60C}"/>
              </a:ext>
            </a:extLst>
          </p:cNvPr>
          <p:cNvSpPr txBox="1"/>
          <p:nvPr/>
        </p:nvSpPr>
        <p:spPr>
          <a:xfrm>
            <a:off x="4835597" y="3448861"/>
            <a:ext cx="288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latin typeface="Sitka Banner" pitchFamily="2" charset="0"/>
              </a:rPr>
              <a:t>(c) DGM Block Mathmatic Formula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05AFA-43DD-FAB3-C46B-89FB26D146CA}"/>
                  </a:ext>
                </a:extLst>
              </p:cNvPr>
              <p:cNvSpPr txBox="1"/>
              <p:nvPr/>
            </p:nvSpPr>
            <p:spPr>
              <a:xfrm>
                <a:off x="8565681" y="1344375"/>
                <a:ext cx="3423425" cy="5513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LSTM-inspired architecture: </a:t>
                </a:r>
                <a:r>
                  <a:rPr lang="en-US" sz="1600" dirty="0">
                    <a:latin typeface="Sitka Banner" pitchFamily="2" charset="0"/>
                  </a:rPr>
                  <a:t>Maintains long-term dependencies, effective for PDEs with sharp terminal/boundary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Direct input connections:</a:t>
                </a:r>
                <a:r>
                  <a:rPr lang="en-US" sz="1600" dirty="0">
                    <a:latin typeface="Sitka Banner" pitchFamily="2" charset="0"/>
                  </a:rPr>
                  <a:t> Original inputs fed to every hidden layer to preserve global context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Gated structure (Z, G, R):</a:t>
                </a:r>
                <a:r>
                  <a:rPr lang="en-US" sz="1600" dirty="0">
                    <a:latin typeface="Sitka Banner" pitchFamily="2" charset="0"/>
                  </a:rPr>
                  <a:t> Controls information update, retention, and reset for stable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Element-wise combination:</a:t>
                </a:r>
                <a:r>
                  <a:rPr lang="en-US" sz="1600" dirty="0">
                    <a:latin typeface="Sitka Banner" pitchFamily="2" charset="0"/>
                  </a:rPr>
                  <a:t> Merges new features with previous states via</a:t>
                </a:r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sz="1600" b="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Smooth activation (tanh):</a:t>
                </a:r>
                <a:r>
                  <a:rPr lang="en-US" sz="1600" dirty="0">
                    <a:latin typeface="Sitka Banner" pitchFamily="2" charset="0"/>
                  </a:rPr>
                  <a:t> Ensures differentiability for PDE residual calculations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05AFA-43DD-FAB3-C46B-89FB26D14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681" y="1344375"/>
                <a:ext cx="3423425" cy="5513625"/>
              </a:xfrm>
              <a:prstGeom prst="rect">
                <a:avLst/>
              </a:prstGeom>
              <a:blipFill>
                <a:blip r:embed="rId5"/>
                <a:stretch>
                  <a:fillRect l="-738" t="-4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rved Down Arrow 19">
            <a:hlinkClick r:id="rId6" action="ppaction://hlinksldjump"/>
            <a:extLst>
              <a:ext uri="{FF2B5EF4-FFF2-40B4-BE49-F238E27FC236}">
                <a16:creationId xmlns:a16="http://schemas.microsoft.com/office/drawing/2014/main" id="{A51DF7F9-682E-112F-29D9-D923A8252D89}"/>
              </a:ext>
            </a:extLst>
          </p:cNvPr>
          <p:cNvSpPr/>
          <p:nvPr/>
        </p:nvSpPr>
        <p:spPr>
          <a:xfrm rot="5400000">
            <a:off x="11653024" y="6244683"/>
            <a:ext cx="336082" cy="297654"/>
          </a:xfrm>
          <a:prstGeom prst="curved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208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 title="Screen Shot 2025-07-02 at 1.24.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00" y="203201"/>
            <a:ext cx="11447235" cy="65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7F028-0DB7-0D2C-EF7B-1B94A41C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C3BA-2776-4F43-7D60-17EB18A5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55" y="161039"/>
            <a:ext cx="4154607" cy="1239012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Sitka Banner" pitchFamily="2" charset="0"/>
              </a:rPr>
              <a:t>Input (t, x):</a:t>
            </a:r>
            <a:br>
              <a:rPr lang="en-US" sz="2800" b="1" dirty="0">
                <a:latin typeface="Sitka Banner" pitchFamily="2" charset="0"/>
              </a:rPr>
            </a:br>
            <a:r>
              <a:rPr lang="en-US" sz="2800" b="1" dirty="0">
                <a:latin typeface="Sitka Banner" pitchFamily="2" charset="0"/>
              </a:rPr>
              <a:t>Mesh-Free Sampling Space</a:t>
            </a:r>
            <a:endParaRPr lang="en-CN" sz="2800" b="1" dirty="0">
              <a:latin typeface="Sitka Banner" pitchFamily="2" charset="0"/>
            </a:endParaRPr>
          </a:p>
        </p:txBody>
      </p:sp>
      <p:pic>
        <p:nvPicPr>
          <p:cNvPr id="2050" name="Picture 2" descr="图表, 散点图&#10;&#10;AI 生成的内容可能不正确。">
            <a:extLst>
              <a:ext uri="{FF2B5EF4-FFF2-40B4-BE49-F238E27FC236}">
                <a16:creationId xmlns:a16="http://schemas.microsoft.com/office/drawing/2014/main" id="{499F6717-9C72-28FC-7BC3-B0FDD0C8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7758" y="582046"/>
            <a:ext cx="6494242" cy="544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92035FA-951E-88B9-B457-66AA8888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5135" y="4474090"/>
            <a:ext cx="2662623" cy="23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rved Left Arrow 5">
            <a:extLst>
              <a:ext uri="{FF2B5EF4-FFF2-40B4-BE49-F238E27FC236}">
                <a16:creationId xmlns:a16="http://schemas.microsoft.com/office/drawing/2014/main" id="{8132328A-EC48-F681-6616-06FC856839CA}"/>
              </a:ext>
            </a:extLst>
          </p:cNvPr>
          <p:cNvSpPr/>
          <p:nvPr/>
        </p:nvSpPr>
        <p:spPr>
          <a:xfrm rot="13839223" flipH="1">
            <a:off x="5929147" y="5576353"/>
            <a:ext cx="272441" cy="727362"/>
          </a:xfrm>
          <a:prstGeom prst="curvedLeftArrow">
            <a:avLst/>
          </a:prstGeom>
          <a:solidFill>
            <a:schemeClr val="accent6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09A4B7-94A5-3DAB-4299-D85FB9F9E6C4}"/>
                  </a:ext>
                </a:extLst>
              </p:cNvPr>
              <p:cNvSpPr txBox="1"/>
              <p:nvPr/>
            </p:nvSpPr>
            <p:spPr>
              <a:xfrm>
                <a:off x="498331" y="1639288"/>
                <a:ext cx="3566433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itka Banner" pitchFamily="2" charset="0"/>
                  </a:rPr>
                  <a:t>The neural network acts as a </a:t>
                </a:r>
                <a:r>
                  <a:rPr lang="en-US" sz="1600" b="1" dirty="0">
                    <a:latin typeface="Sitka Banner" pitchFamily="2" charset="0"/>
                  </a:rPr>
                  <a:t>universal function </a:t>
                </a:r>
                <a:r>
                  <a:rPr lang="en-US" sz="1600" dirty="0">
                    <a:latin typeface="Sitka Banner" pitchFamily="2" charset="0"/>
                  </a:rPr>
                  <a:t>approximator, mapping these points to predicted values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:r>
                  <a:rPr lang="en-US" altLang="zh-CN" sz="1600" dirty="0">
                    <a:latin typeface="Sitka Banner" pitchFamily="2" charset="0"/>
                  </a:rPr>
                  <a:t>within training</a:t>
                </a:r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:r>
                  <a:rPr lang="en-US" altLang="zh-CN" sz="1600" dirty="0">
                    <a:latin typeface="Sitka Banner" pitchFamily="2" charset="0"/>
                  </a:rPr>
                  <a:t>domain</a:t>
                </a:r>
              </a:p>
              <a:p>
                <a:endParaRPr lang="en-US" altLang="zh-CN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Note: </a:t>
                </a:r>
                <a:r>
                  <a:rPr lang="en-US" sz="1600" dirty="0">
                    <a:latin typeface="Sitka Banner" pitchFamily="2" charset="0"/>
                  </a:rPr>
                  <a:t>Predictions </a:t>
                </a:r>
                <a:r>
                  <a:rPr lang="en-US" sz="1600" b="1" dirty="0">
                    <a:latin typeface="Sitka Banner" pitchFamily="2" charset="0"/>
                  </a:rPr>
                  <a:t>outside this domain</a:t>
                </a:r>
                <a:r>
                  <a:rPr lang="en-US" sz="1600" dirty="0">
                    <a:latin typeface="Sitka Banner" pitchFamily="2" charset="0"/>
                  </a:rPr>
                  <a:t> (i.e., </a:t>
                </a:r>
                <a:r>
                  <a:rPr lang="en-US" sz="1600" b="1" dirty="0">
                    <a:latin typeface="Sitka Banner" pitchFamily="2" charset="0"/>
                  </a:rPr>
                  <a:t>extrapolation</a:t>
                </a:r>
                <a:r>
                  <a:rPr lang="en-US" sz="1600" dirty="0">
                    <a:latin typeface="Sitka Banner" pitchFamily="2" charset="0"/>
                  </a:rPr>
                  <a:t>) are </a:t>
                </a:r>
                <a:r>
                  <a:rPr lang="en-US" sz="1600" b="1" dirty="0">
                    <a:latin typeface="Sitka Banner" pitchFamily="2" charset="0"/>
                  </a:rPr>
                  <a:t>undefined or unreliable</a:t>
                </a:r>
                <a:r>
                  <a:rPr lang="en-US" sz="1600" dirty="0">
                    <a:latin typeface="Sitka Banner" pitchFamily="2" charset="0"/>
                  </a:rPr>
                  <a:t>, as the network has never learned from those regions.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09A4B7-94A5-3DAB-4299-D85FB9F9E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1" y="1639288"/>
                <a:ext cx="3566433" cy="2523768"/>
              </a:xfrm>
              <a:prstGeom prst="rect">
                <a:avLst/>
              </a:prstGeom>
              <a:blipFill>
                <a:blip r:embed="rId4"/>
                <a:stretch>
                  <a:fillRect l="-1064" t="-1005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6CA5539-48A4-0A50-B189-839D0B08368F}"/>
              </a:ext>
            </a:extLst>
          </p:cNvPr>
          <p:cNvSpPr txBox="1"/>
          <p:nvPr/>
        </p:nvSpPr>
        <p:spPr>
          <a:xfrm>
            <a:off x="8067554" y="2901172"/>
            <a:ext cx="217604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itka Banner" pitchFamily="2" charset="0"/>
              </a:rPr>
              <a:t>PDE points (blue):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Sitka Banner" pitchFamily="2" charset="0"/>
              </a:rPr>
              <a:t>uniformly sampled inside the domain to minimize the PDE residual.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675F6B-A41F-9E2C-8EBB-A5BFCAB2D80B}"/>
              </a:ext>
            </a:extLst>
          </p:cNvPr>
          <p:cNvSpPr txBox="1"/>
          <p:nvPr/>
        </p:nvSpPr>
        <p:spPr>
          <a:xfrm>
            <a:off x="9760587" y="4361295"/>
            <a:ext cx="206975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  <a:latin typeface="Sitka Banner" pitchFamily="2" charset="0"/>
              </a:rPr>
              <a:t>Terminal points (red): </a:t>
            </a:r>
            <a:r>
              <a:rPr lang="en-US" altLang="zh-CN" sz="1200" dirty="0">
                <a:solidFill>
                  <a:srgbClr val="C00000"/>
                </a:solidFill>
                <a:latin typeface="Sitka Banner" pitchFamily="2" charset="0"/>
              </a:rPr>
              <a:t>enforce the terminal condition at t = T</a:t>
            </a:r>
            <a:r>
              <a:rPr lang="zh-CN" altLang="en-US" sz="1200" dirty="0">
                <a:solidFill>
                  <a:srgbClr val="C00000"/>
                </a:solidFill>
                <a:latin typeface="Sitka Banner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Sitka Banner" pitchFamily="2" charset="0"/>
              </a:rPr>
              <a:t>to be payoff MAX(S – K,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B9E33B-3EA8-DBFB-1D17-AF7DA32CBA93}"/>
                  </a:ext>
                </a:extLst>
              </p:cNvPr>
              <p:cNvSpPr txBox="1"/>
              <p:nvPr/>
            </p:nvSpPr>
            <p:spPr>
              <a:xfrm>
                <a:off x="6557066" y="1217272"/>
                <a:ext cx="2457260" cy="6588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6">
                        <a:lumMod val="75000"/>
                      </a:schemeClr>
                    </a:solidFill>
                    <a:latin typeface="Sitka Banner" pitchFamily="2" charset="0"/>
                  </a:rPr>
                  <a:t>Boundary points (green): </a:t>
                </a:r>
                <a:r>
                  <a:rPr lang="en-US" altLang="zh-CN" sz="1200" dirty="0">
                    <a:solidFill>
                      <a:schemeClr val="accent6">
                        <a:lumMod val="75000"/>
                      </a:schemeClr>
                    </a:solidFill>
                    <a:latin typeface="Sitka Banner" pitchFamily="2" charset="0"/>
                  </a:rPr>
                  <a:t>enforce boundary conditions 𝑢(𝑡, 𝑆_𝑚𝑖𝑛 )→ 0 𝑢(𝑡,𝑆_𝑚𝑎𝑥) →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kumimoji="1"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B9E33B-3EA8-DBFB-1D17-AF7DA32CB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066" y="1217272"/>
                <a:ext cx="2457260" cy="658835"/>
              </a:xfrm>
              <a:prstGeom prst="rect">
                <a:avLst/>
              </a:prstGeom>
              <a:blipFill>
                <a:blip r:embed="rId5"/>
                <a:stretch>
                  <a:fillRect t="-1923" r="-515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66E42E3-7588-D71E-E0A7-EC39AAB7501E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276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1D747-DED1-21AD-40A5-08F51685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6D7327D3-496F-4C0E-F2D8-E13DC554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554"/>
            <a:ext cx="10605389" cy="4859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AE5E15-DCE0-A931-5C59-995AAD1B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05" y="190479"/>
            <a:ext cx="10515600" cy="876150"/>
          </a:xfrm>
        </p:spPr>
        <p:txBody>
          <a:bodyPr>
            <a:normAutofit/>
          </a:bodyPr>
          <a:lstStyle/>
          <a:p>
            <a:r>
              <a:rPr lang="en-CN" b="1" dirty="0">
                <a:latin typeface="Sitka Banner" pitchFamily="2" charset="0"/>
              </a:rPr>
              <a:t>Loss</a:t>
            </a:r>
            <a:r>
              <a:rPr lang="en-US" b="1" dirty="0">
                <a:latin typeface="Sitka Banner" pitchFamily="2" charset="0"/>
              </a:rPr>
              <a:t> function</a:t>
            </a:r>
            <a:r>
              <a:rPr lang="zh-CN" altLang="en-US" b="1" dirty="0">
                <a:latin typeface="Sitka Banner" pitchFamily="2" charset="0"/>
              </a:rPr>
              <a:t> </a:t>
            </a:r>
            <a:r>
              <a:rPr lang="en-US" altLang="zh-CN" b="1" dirty="0">
                <a:latin typeface="Sitka Banner" pitchFamily="2" charset="0"/>
              </a:rPr>
              <a:t>–</a:t>
            </a:r>
            <a:r>
              <a:rPr lang="zh-CN" altLang="en-US" b="1" dirty="0">
                <a:latin typeface="Sitka Banner" pitchFamily="2" charset="0"/>
              </a:rPr>
              <a:t> </a:t>
            </a:r>
            <a:r>
              <a:rPr lang="en-US" altLang="zh-CN" b="1" dirty="0">
                <a:latin typeface="Sitka Banner" pitchFamily="2" charset="0"/>
              </a:rPr>
              <a:t>Black Scholes</a:t>
            </a:r>
            <a:endParaRPr lang="en-CN" b="1" dirty="0">
              <a:latin typeface="Sitka Banner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A8D3F7-CF4E-028F-D0DA-0D8746C7258C}"/>
              </a:ext>
            </a:extLst>
          </p:cNvPr>
          <p:cNvSpPr txBox="1"/>
          <p:nvPr/>
        </p:nvSpPr>
        <p:spPr>
          <a:xfrm>
            <a:off x="10585257" y="581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888026-EB7C-5074-B406-A47C206C7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03464"/>
              </p:ext>
            </p:extLst>
          </p:nvPr>
        </p:nvGraphicFramePr>
        <p:xfrm>
          <a:off x="7231117" y="5007297"/>
          <a:ext cx="4656084" cy="174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21">
                  <a:extLst>
                    <a:ext uri="{9D8B030D-6E8A-4147-A177-3AD203B41FA5}">
                      <a16:colId xmlns:a16="http://schemas.microsoft.com/office/drawing/2014/main" val="511659681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4080997513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3216495321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1420570423"/>
                    </a:ext>
                  </a:extLst>
                </a:gridCol>
              </a:tblGrid>
              <a:tr h="437428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Point Type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Where Sampled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Sitka Banner" pitchFamily="2" charset="0"/>
                        </a:rPr>
                        <a:t>What It Controls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Loss Term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910918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Interior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equation / surface 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05219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Terminal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t=T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Payoff condition at maturity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Terminal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872626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Boundary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Boundary of 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Edge behavior (e.g., S→0)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Boundary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750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86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1BB9A-AEEA-E338-2EAE-7ADEF478D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64" y="54257"/>
            <a:ext cx="10515600" cy="1118618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Sitka Banner" pitchFamily="2" charset="0"/>
              </a:rPr>
              <a:t>How well does DGM solve the Black–Scholes PDE?</a:t>
            </a:r>
            <a:br>
              <a:rPr lang="en-US" altLang="zh-CN" sz="3200" dirty="0">
                <a:latin typeface="Sitka Banner" pitchFamily="2" charset="0"/>
              </a:rPr>
            </a:br>
            <a:r>
              <a:rPr lang="en-US" altLang="zh-CN" sz="1800" dirty="0">
                <a:latin typeface="Sitka Banner" pitchFamily="2" charset="0"/>
              </a:rPr>
              <a:t>DGM accurately solves the PDE and captures both solution surface &amp; Greeks</a:t>
            </a:r>
            <a:endParaRPr kumimoji="1" lang="zh-CN" altLang="en-US" sz="1800" dirty="0">
              <a:latin typeface="Sitka Banner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0C5C7-8109-A647-92A4-191C49E55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>
                <a:latin typeface="Sitka Banner" pitchFamily="2" charset="0"/>
              </a:rPr>
              <a:t>Fits the solution surface: </a:t>
            </a:r>
          </a:p>
          <a:p>
            <a:pPr marL="0" indent="0">
              <a:buNone/>
            </a:pPr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pPr marL="0" indent="0">
              <a:buNone/>
            </a:pPr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r>
              <a:rPr lang="en-US" altLang="zh-CN" sz="2400" dirty="0">
                <a:latin typeface="Sitka Banner" pitchFamily="2" charset="0"/>
              </a:rPr>
              <a:t>Consistent across time</a:t>
            </a: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r>
              <a:rPr lang="en-US" altLang="zh-CN" sz="2400" dirty="0">
                <a:latin typeface="Sitka Banner" pitchFamily="2" charset="0"/>
              </a:rPr>
              <a:t>Captures gradient (Greeks)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CF453BA-658C-762F-993E-065239D5A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2"/>
          <a:stretch>
            <a:fillRect/>
          </a:stretch>
        </p:blipFill>
        <p:spPr bwMode="auto">
          <a:xfrm>
            <a:off x="7009824" y="845181"/>
            <a:ext cx="2479456" cy="213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DB028B9-4413-3912-3E50-245D17FDF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" b="1"/>
          <a:stretch>
            <a:fillRect/>
          </a:stretch>
        </p:blipFill>
        <p:spPr bwMode="auto">
          <a:xfrm>
            <a:off x="6744004" y="5109260"/>
            <a:ext cx="2745276" cy="17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29BD11-B6E7-C904-A28A-4EF9B5FEB452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7A2550-117C-B8D5-F753-10382084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9242" y="2977220"/>
            <a:ext cx="6434558" cy="21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E82713-CC67-6B65-4C13-39E72CB3197F}"/>
              </a:ext>
            </a:extLst>
          </p:cNvPr>
          <p:cNvSpPr txBox="1"/>
          <p:nvPr/>
        </p:nvSpPr>
        <p:spPr>
          <a:xfrm>
            <a:off x="4919242" y="1830996"/>
            <a:ext cx="252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Sitka Banner" pitchFamily="2" charset="0"/>
              </a:rPr>
              <a:t>DGM Predicted Solution Surface</a:t>
            </a:r>
            <a:endParaRPr kumimoji="1" lang="zh-CN" altLang="en-US" sz="1200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2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E9E57-787E-7B24-8207-61BDCF31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0902D9EB-B851-02A9-18EB-010B347D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01" y="1690785"/>
            <a:ext cx="6687101" cy="2536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A1A9-D241-6BA7-4589-A921E81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83" y="125589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 Network</a:t>
            </a:r>
            <a:r>
              <a:rPr lang="zh-CN" altLang="en-US" sz="4000" b="1" dirty="0">
                <a:latin typeface="Sitka Banner" pitchFamily="2" charset="0"/>
              </a:rPr>
              <a:t> </a:t>
            </a:r>
            <a:r>
              <a:rPr lang="en-US" altLang="zh-CN" sz="4000" b="1" dirty="0">
                <a:latin typeface="Sitka Banner" pitchFamily="2" charset="0"/>
              </a:rPr>
              <a:t>–</a:t>
            </a:r>
            <a:r>
              <a:rPr lang="zh-CN" altLang="en-US" sz="4000" b="1" dirty="0">
                <a:latin typeface="Sitka Banner" pitchFamily="2" charset="0"/>
              </a:rPr>
              <a:t> </a:t>
            </a:r>
            <a:r>
              <a:rPr lang="en-US" altLang="zh-CN" sz="4000" b="1" dirty="0">
                <a:latin typeface="Sitka Banner" pitchFamily="2" charset="0"/>
              </a:rPr>
              <a:t>Black Scholes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6CC58-C209-09F5-156F-026EA62E3D83}"/>
                  </a:ext>
                </a:extLst>
              </p:cNvPr>
              <p:cNvSpPr txBox="1"/>
              <p:nvPr/>
            </p:nvSpPr>
            <p:spPr>
              <a:xfrm>
                <a:off x="1504934" y="1621612"/>
                <a:ext cx="178030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Sitka Banner" pitchFamily="2" charset="0"/>
                  </a:rPr>
                  <a:t>Input:</a:t>
                </a:r>
                <a:r>
                  <a:rPr lang="en-US" dirty="0">
                    <a:latin typeface="Sitka Banner" pitchFamily="2" charset="0"/>
                  </a:rPr>
                  <a:t> </a:t>
                </a:r>
              </a:p>
              <a:p>
                <a:r>
                  <a:rPr lang="en-US" dirty="0">
                    <a:latin typeface="Sitka Banner" pitchFamily="2" charset="0"/>
                  </a:rPr>
                  <a:t>time (t), </a:t>
                </a:r>
              </a:p>
              <a:p>
                <a:r>
                  <a:rPr lang="en-US" dirty="0">
                    <a:latin typeface="Sitka Banner" pitchFamily="2" charset="0"/>
                  </a:rPr>
                  <a:t>asset prices (S), </a:t>
                </a:r>
              </a:p>
              <a:p>
                <a:r>
                  <a:rPr lang="en-US" dirty="0">
                    <a:latin typeface="Sitka Banner" pitchFamily="2" charset="0"/>
                  </a:rPr>
                  <a:t>strikes (K), </a:t>
                </a:r>
              </a:p>
              <a:p>
                <a:r>
                  <a:rPr lang="en-US" dirty="0">
                    <a:latin typeface="Sitka Banner" pitchFamily="2" charset="0"/>
                  </a:rPr>
                  <a:t>risk-free rate (r), </a:t>
                </a:r>
              </a:p>
              <a:p>
                <a:r>
                  <a:rPr lang="en-US" dirty="0">
                    <a:latin typeface="Sitka Banner" pitchFamily="2" charset="0"/>
                  </a:rPr>
                  <a:t> volatility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6CC58-C209-09F5-156F-026EA62E3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34" y="1621612"/>
                <a:ext cx="1780309" cy="1754326"/>
              </a:xfrm>
              <a:prstGeom prst="rect">
                <a:avLst/>
              </a:prstGeom>
              <a:blipFill>
                <a:blip r:embed="rId3"/>
                <a:stretch>
                  <a:fillRect l="-2837" t="-1439" b="-5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457DCF7-0113-308F-9A16-FABAD080551A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36B832-2127-19B2-4B9F-C3F78AB72CE6}"/>
              </a:ext>
            </a:extLst>
          </p:cNvPr>
          <p:cNvCxnSpPr>
            <a:cxnSpLocks/>
          </p:cNvCxnSpPr>
          <p:nvPr/>
        </p:nvCxnSpPr>
        <p:spPr>
          <a:xfrm flipV="1">
            <a:off x="5068630" y="1976043"/>
            <a:ext cx="0" cy="19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D4AE6-2A73-8AD1-0680-15F5D38262B1}"/>
              </a:ext>
            </a:extLst>
          </p:cNvPr>
          <p:cNvSpPr txBox="1"/>
          <p:nvPr/>
        </p:nvSpPr>
        <p:spPr>
          <a:xfrm>
            <a:off x="4342634" y="1715132"/>
            <a:ext cx="148544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1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4987FB6-5ED8-19A6-162C-1B9CA20A9B52}"/>
              </a:ext>
            </a:extLst>
          </p:cNvPr>
          <p:cNvSpPr/>
          <p:nvPr/>
        </p:nvSpPr>
        <p:spPr>
          <a:xfrm rot="16200000">
            <a:off x="6773643" y="-323171"/>
            <a:ext cx="206624" cy="3876597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B580A2-4D13-1B4A-DDF2-C76A59C5AC35}"/>
              </a:ext>
            </a:extLst>
          </p:cNvPr>
          <p:cNvCxnSpPr>
            <a:cxnSpLocks/>
          </p:cNvCxnSpPr>
          <p:nvPr/>
        </p:nvCxnSpPr>
        <p:spPr>
          <a:xfrm>
            <a:off x="10240331" y="3375938"/>
            <a:ext cx="0" cy="118144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B15D9-55E8-5AB3-3D5E-226891E73566}"/>
              </a:ext>
            </a:extLst>
          </p:cNvPr>
          <p:cNvSpPr/>
          <p:nvPr/>
        </p:nvSpPr>
        <p:spPr>
          <a:xfrm>
            <a:off x="6138770" y="4887200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93F09-ACEC-3084-84AB-EF11AF7B991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116791" y="4010753"/>
            <a:ext cx="1774678" cy="8764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E667C-63ED-C3BE-2ACD-A1295011DB0D}"/>
              </a:ext>
            </a:extLst>
          </p:cNvPr>
          <p:cNvSpPr txBox="1"/>
          <p:nvPr/>
        </p:nvSpPr>
        <p:spPr>
          <a:xfrm>
            <a:off x="6158456" y="1178447"/>
            <a:ext cx="123765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2ED65E-13A2-970F-5522-0625B1F6A02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014583" y="4040407"/>
            <a:ext cx="876886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A6D3E-3186-C1DE-E367-3A7098E7D49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91469" y="4040407"/>
            <a:ext cx="1025992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084569-DD9D-A6E7-B86D-810C06B3CDE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91469" y="4040407"/>
            <a:ext cx="1923784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/>
              <p:nvPr/>
            </p:nvSpPr>
            <p:spPr>
              <a:xfrm>
                <a:off x="2887975" y="5196513"/>
                <a:ext cx="2501138" cy="819062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itka Banner" pitchFamily="2" charset="0"/>
                  </a:rPr>
                  <a:t>Random Sample [t, S, </a:t>
                </a:r>
                <a:r>
                  <a:rPr lang="en-US" sz="1600" dirty="0">
                    <a:solidFill>
                      <a:srgbClr val="FF0000"/>
                    </a:solidFill>
                    <a:latin typeface="Sitka Banner" pitchFamily="2" charset="0"/>
                  </a:rPr>
                  <a:t>K, 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>
                    <a:latin typeface="Sitka Banner" pitchFamily="2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75" y="5196513"/>
                <a:ext cx="2501138" cy="819062"/>
              </a:xfrm>
              <a:prstGeom prst="rect">
                <a:avLst/>
              </a:prstGeom>
              <a:blipFill>
                <a:blip r:embed="rId4"/>
                <a:stretch>
                  <a:fillRect l="-1005" r="-50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BC83702-1BCE-8A07-A66D-638186F6D91A}"/>
              </a:ext>
            </a:extLst>
          </p:cNvPr>
          <p:cNvSpPr/>
          <p:nvPr/>
        </p:nvSpPr>
        <p:spPr>
          <a:xfrm>
            <a:off x="3354345" y="5003166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47504-9CAF-B30C-A4E6-55939E00AE31}"/>
              </a:ext>
            </a:extLst>
          </p:cNvPr>
          <p:cNvCxnSpPr>
            <a:cxnSpLocks/>
          </p:cNvCxnSpPr>
          <p:nvPr/>
        </p:nvCxnSpPr>
        <p:spPr>
          <a:xfrm flipV="1">
            <a:off x="4138544" y="4189877"/>
            <a:ext cx="0" cy="7350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93C4BA-7C62-8D96-F934-1EF510A3F43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7644168" y="4992769"/>
            <a:ext cx="156715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/>
              <p:nvPr/>
            </p:nvSpPr>
            <p:spPr>
              <a:xfrm>
                <a:off x="9342178" y="4744644"/>
                <a:ext cx="2062402" cy="62840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𝒃𝒐𝒖𝒏𝒅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𝒕𝒆𝒓𝒎</m:t>
                          </m:r>
                        </m:sub>
                      </m:sSub>
                    </m:oMath>
                  </m:oMathPara>
                </a14:m>
                <a:endParaRPr lang="en-CN" sz="14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78" y="4744644"/>
                <a:ext cx="2062402" cy="628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/>
              <p:nvPr/>
            </p:nvSpPr>
            <p:spPr>
              <a:xfrm>
                <a:off x="9330114" y="2241713"/>
                <a:ext cx="1820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114" y="2241713"/>
                <a:ext cx="1820434" cy="276999"/>
              </a:xfrm>
              <a:prstGeom prst="rect">
                <a:avLst/>
              </a:prstGeom>
              <a:blipFill>
                <a:blip r:embed="rId6"/>
                <a:stretch>
                  <a:fillRect l="-1389" t="-13043" r="-4861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9654D5E-96D3-B6D3-5D4E-2426FD914429}"/>
              </a:ext>
            </a:extLst>
          </p:cNvPr>
          <p:cNvSpPr/>
          <p:nvPr/>
        </p:nvSpPr>
        <p:spPr>
          <a:xfrm>
            <a:off x="9577219" y="4591165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>
                <a:latin typeface="Sitka Banner" pitchFamily="2" charset="0"/>
              </a:rPr>
              <a:t>Loss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BFEB25-5824-94BD-AB8F-C9D814789E33}"/>
              </a:ext>
            </a:extLst>
          </p:cNvPr>
          <p:cNvSpPr txBox="1"/>
          <p:nvPr/>
        </p:nvSpPr>
        <p:spPr>
          <a:xfrm>
            <a:off x="3931259" y="1981546"/>
            <a:ext cx="416900" cy="2241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6B75E2-EB1B-F43F-070F-6986250E1FE2}"/>
              </a:ext>
            </a:extLst>
          </p:cNvPr>
          <p:cNvCxnSpPr>
            <a:cxnSpLocks/>
          </p:cNvCxnSpPr>
          <p:nvPr/>
        </p:nvCxnSpPr>
        <p:spPr>
          <a:xfrm flipH="1" flipV="1">
            <a:off x="4859743" y="5079835"/>
            <a:ext cx="1298713" cy="1850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10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13349</TotalTime>
  <Words>2709</Words>
  <Application>Microsoft Macintosh PowerPoint</Application>
  <PresentationFormat>Widescreen</PresentationFormat>
  <Paragraphs>400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等线</vt:lpstr>
      <vt:lpstr>Aptos</vt:lpstr>
      <vt:lpstr>Aptos Display</vt:lpstr>
      <vt:lpstr>Arial</vt:lpstr>
      <vt:lpstr>Calibri</vt:lpstr>
      <vt:lpstr>Cambria Math</vt:lpstr>
      <vt:lpstr>Sitka Banner</vt:lpstr>
      <vt:lpstr>Office 主题​​</vt:lpstr>
      <vt:lpstr>Solving High-dimensional PDEs via Deep Learning</vt:lpstr>
      <vt:lpstr>Overview</vt:lpstr>
      <vt:lpstr>What Deep Learning-based PDE solver do?</vt:lpstr>
      <vt:lpstr>How does a DL-based PDE solver work?</vt:lpstr>
      <vt:lpstr>DGM – Neural Network Set Up</vt:lpstr>
      <vt:lpstr>Input (t, x): Mesh-Free Sampling Space</vt:lpstr>
      <vt:lpstr>Loss function – Black Scholes</vt:lpstr>
      <vt:lpstr>How well does DGM solve the Black–Scholes PDE? DGM accurately solves the PDE and captures both solution surface &amp; Greeks</vt:lpstr>
      <vt:lpstr>Generalized DGM Network – Black Scholes</vt:lpstr>
      <vt:lpstr>Result - Different Parameters Setting</vt:lpstr>
      <vt:lpstr>Generalized DGM Network - SABR</vt:lpstr>
      <vt:lpstr>PowerPoint Presentation</vt:lpstr>
      <vt:lpstr>DGM -  Neural Network Setting</vt:lpstr>
      <vt:lpstr>Deep Galerkin Method  Fokker-Planck (Su, Tretyakov, &amp; Newton, 2025) </vt:lpstr>
      <vt:lpstr>DGM Fokker Planck – Geometric Brownian Motion (BS) </vt:lpstr>
      <vt:lpstr>Benchmark: DGM Recovers Accurate Distributions Across Time</vt:lpstr>
      <vt:lpstr>DGM Recovers the Joint Density p(s,T)Over Time</vt:lpstr>
      <vt:lpstr>Generalized DGM Network - SABR</vt:lpstr>
      <vt:lpstr>Learned CDF of Joint Distribution (F, ɑ)</vt:lpstr>
      <vt:lpstr>Joint PDF from Auto-Differentiation</vt:lpstr>
      <vt:lpstr>Comparing with Monte Carlo Simulation</vt:lpstr>
      <vt:lpstr>DGM Neural Network Setting</vt:lpstr>
      <vt:lpstr>Methods Summary</vt:lpstr>
      <vt:lpstr>Challenges</vt:lpstr>
      <vt:lpstr>Reference Paper</vt:lpstr>
      <vt:lpstr>Q &amp; A</vt:lpstr>
      <vt:lpstr>Thank You</vt:lpstr>
      <vt:lpstr>Appendix I – Deep BSDE (Black Scholes)</vt:lpstr>
      <vt:lpstr>Deep BSDE (Black-Scholes)</vt:lpstr>
      <vt:lpstr>Result &amp; Benchmark</vt:lpstr>
      <vt:lpstr>Result &amp; Benchmark</vt:lpstr>
      <vt:lpstr>Appendix II – Deep BSDE (SABR)</vt:lpstr>
      <vt:lpstr>Deep BSDE (SABR)</vt:lpstr>
      <vt:lpstr>Deep BSDE (SABR)</vt:lpstr>
      <vt:lpstr>Deep BSDE (SABR)</vt:lpstr>
      <vt:lpstr>Effect of α on SABR Pricing: Deep BSDE vs Analytical</vt:lpstr>
      <vt:lpstr>Appendix II - Mixture Density Network</vt:lpstr>
      <vt:lpstr>Sliced Mixture Density Network</vt:lpstr>
      <vt:lpstr>MC Sample for Reference Points</vt:lpstr>
      <vt:lpstr>Sliced Mixture Density Network</vt:lpstr>
      <vt:lpstr>Zoom-In at each time step</vt:lpstr>
      <vt:lpstr>Zoom-In at each time step</vt:lpstr>
      <vt:lpstr>Zoom-In at each time step</vt:lpstr>
      <vt:lpstr>Sliced MDN</vt:lpstr>
      <vt:lpstr>Sliced Mixture Density Network – (t,S,r)</vt:lpstr>
      <vt:lpstr>Result – In sample</vt:lpstr>
      <vt:lpstr>Result – Out of Sample</vt:lpstr>
      <vt:lpstr>Appendix III - Neural Network as a Function Approximator</vt:lpstr>
      <vt:lpstr>Appendix IV - From Galerkin Method to Deep Learning</vt:lpstr>
      <vt:lpstr>Appendix V – DGM Network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Wei, Xiaochun</dc:creator>
  <cp:lastModifiedBy>Wei, Xiaochun</cp:lastModifiedBy>
  <cp:revision>157</cp:revision>
  <dcterms:created xsi:type="dcterms:W3CDTF">2025-07-20T21:44:23Z</dcterms:created>
  <dcterms:modified xsi:type="dcterms:W3CDTF">2025-08-06T19:10:27Z</dcterms:modified>
</cp:coreProperties>
</file>